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4" r:id="rId6"/>
    <p:sldId id="265" r:id="rId7"/>
    <p:sldId id="266" r:id="rId8"/>
    <p:sldId id="267" r:id="rId9"/>
    <p:sldId id="298" r:id="rId10"/>
    <p:sldId id="299" r:id="rId11"/>
    <p:sldId id="301" r:id="rId12"/>
    <p:sldId id="300" r:id="rId13"/>
    <p:sldId id="302" r:id="rId14"/>
    <p:sldId id="297" r:id="rId15"/>
  </p:sldIdLst>
  <p:sldSz cx="12192000" cy="6858000"/>
  <p:notesSz cx="9144000" cy="6858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D03E3-5469-4A5D-82B9-9D681E3FB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3CD3714-D7DC-4AA2-A117-FCB89DA34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4ED7A67-9FD8-4203-8C8E-30F3A388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C9BF-9676-410A-AA54-5C43F0E5AD57}" type="datetimeFigureOut">
              <a:rPr lang="th-TH" smtClean="0"/>
              <a:t>29/04/63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2A12AF2-5C46-44ED-81FD-D41EE4B8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EBD70F8-9260-4BE7-881B-2D6184DD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1A4E-4C4F-4EAF-8B85-89EA1132CC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029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1B5F1D0-30B3-4A84-8A1E-D7BFB4AF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479AEFE-54C0-427E-AD74-3F8098020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D348B2B-7762-4CEC-9768-757D5472B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C9BF-9676-410A-AA54-5C43F0E5AD57}" type="datetimeFigureOut">
              <a:rPr lang="th-TH" smtClean="0"/>
              <a:t>29/04/63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0CE3B60-7E18-429C-9656-80FD2858F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D7D901E-E67F-4AB6-A756-25AEABF7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1A4E-4C4F-4EAF-8B85-89EA1132CC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457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0D3DAA4A-C133-4C1C-8987-728B5EF01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044C55AE-6D88-4B84-AF62-A597095BE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F9B4BED-C58D-424D-BF14-3C4025537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C9BF-9676-410A-AA54-5C43F0E5AD57}" type="datetimeFigureOut">
              <a:rPr lang="th-TH" smtClean="0"/>
              <a:t>29/04/63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AAF8A69-0303-4B46-99AC-B96EA04E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D9C75ED-2F0D-4040-A29B-1E39B173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1A4E-4C4F-4EAF-8B85-89EA1132CC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304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733CBEE-0C61-4671-B8B1-185A5C27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F032608-F63C-46FD-BCD1-C2B7F7695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EFBB995-C344-4838-BABD-EB6ECDBCE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C9BF-9676-410A-AA54-5C43F0E5AD57}" type="datetimeFigureOut">
              <a:rPr lang="th-TH" smtClean="0"/>
              <a:t>29/04/63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64D8787-DB7A-426A-855D-1F5C79CB6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B9CAA5C-359D-4495-BCB4-2CC86CD4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1A4E-4C4F-4EAF-8B85-89EA1132CC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545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903F680-3529-4A08-9991-E766332D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403847C-4FCB-4378-8530-299B32C04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0C978B5-52C9-4646-B23B-4D801993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C9BF-9676-410A-AA54-5C43F0E5AD57}" type="datetimeFigureOut">
              <a:rPr lang="th-TH" smtClean="0"/>
              <a:t>29/04/63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FE96AFB-E4CD-4DC3-8FCE-4FB21468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9D50883-1D4F-4EB9-A4D6-A3825CDD4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1A4E-4C4F-4EAF-8B85-89EA1132CC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014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3263674-F548-4B10-ABFB-D08910915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B100AD5-4AEF-4F62-A3CA-D837F41BA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1344968-F27D-466F-B950-0E9BFEE6F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FE3ECF5-B224-422D-832A-90AA62923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C9BF-9676-410A-AA54-5C43F0E5AD57}" type="datetimeFigureOut">
              <a:rPr lang="th-TH" smtClean="0"/>
              <a:t>29/04/63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50B93AB-B07C-4F34-8C54-8F8E4C158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41409CD-30D4-4667-928B-E86A5DB4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1A4E-4C4F-4EAF-8B85-89EA1132CC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9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23D33D8-3292-4F76-8A3F-7ACEB0681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C83F2BE-9FAC-44E6-B6AA-346BAEF5E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09F6FB6-A3E3-461C-B957-3F33B88C1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8E856AF6-618A-4253-818B-E8BD289A4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E6CD8B2E-3CA3-4CD3-A6F6-AD1E77D734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FFB78328-060D-4A78-8518-601E4533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C9BF-9676-410A-AA54-5C43F0E5AD57}" type="datetimeFigureOut">
              <a:rPr lang="th-TH" smtClean="0"/>
              <a:t>29/04/63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404C8CAF-F8D3-430C-82FD-0743993B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94600BBC-854E-4F32-90B6-3A01E7AF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1A4E-4C4F-4EAF-8B85-89EA1132CC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465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D89D1B-0DFF-49E4-893D-F63FA6385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CBCBB650-B036-46EC-8DE7-7AB2308C5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C9BF-9676-410A-AA54-5C43F0E5AD57}" type="datetimeFigureOut">
              <a:rPr lang="th-TH" smtClean="0"/>
              <a:t>29/04/63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65824395-67EF-41A9-A6CE-73E9DFFA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84183403-2ABB-4B98-8A1B-ADE0DE603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1A4E-4C4F-4EAF-8B85-89EA1132CC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08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27ACEE42-9C37-488C-96AE-921473877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C9BF-9676-410A-AA54-5C43F0E5AD57}" type="datetimeFigureOut">
              <a:rPr lang="th-TH" smtClean="0"/>
              <a:t>29/04/63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4249B4AF-4815-44D5-9063-ED0B7AFC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9F11AD6-C9AC-42FD-80E0-8460D7900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1A4E-4C4F-4EAF-8B85-89EA1132CC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082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7967369-E2DE-48C4-9788-3A6942A2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9A4E797-6261-45A9-919C-660F354F3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DBF826D-6413-4C8F-8C9D-B920E3AB7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141349D-C125-4E2C-B5F4-98F7F6A40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C9BF-9676-410A-AA54-5C43F0E5AD57}" type="datetimeFigureOut">
              <a:rPr lang="th-TH" smtClean="0"/>
              <a:t>29/04/63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5D27078-CB04-4286-B374-D2D4D6BB0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421319B-F451-4126-AF1F-C5B34C15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1A4E-4C4F-4EAF-8B85-89EA1132CC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945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85968DC-5AC4-4361-A006-4CD72B3F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A356EBA6-15BE-43FD-A30E-7B76EF722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3895229-53B2-4AD3-B3F4-1F3A0CCE3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B1BD720-E04E-4281-8649-D460CA125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C9BF-9676-410A-AA54-5C43F0E5AD57}" type="datetimeFigureOut">
              <a:rPr lang="th-TH" smtClean="0"/>
              <a:t>29/04/63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8292F4E-7B61-4BAF-AC33-8C88CB0C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738D80A-4B63-4E81-9ABC-5C426C93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1A4E-4C4F-4EAF-8B85-89EA1132CC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285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7904DFE-6BCA-48C6-BCCB-8DEB220B0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743AC95-6163-468E-A5E5-4FB842314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7CD4E75-FBB3-4212-8936-D5E7BC991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EC9BF-9676-410A-AA54-5C43F0E5AD57}" type="datetimeFigureOut">
              <a:rPr lang="th-TH" smtClean="0"/>
              <a:t>29/04/63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60D6140-62FC-48C3-844A-15CD60E13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D61CC9F-32E1-4E79-982A-064282890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81A4E-4C4F-4EAF-8B85-89EA1132CC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29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.cdc.gov/Details.aspx?pid=1552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ith/diseases/sars/en/" TargetMode="External"/><Relationship Id="rId2" Type="http://schemas.openxmlformats.org/officeDocument/2006/relationships/hyperlink" Target="https://www.cdc.gov/coronavirus/type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csr/don/05-january-2020-pneumonia-of-unkown-cause-china/en/" TargetMode="External"/><Relationship Id="rId2" Type="http://schemas.openxmlformats.org/officeDocument/2006/relationships/hyperlink" Target="http://wjw.wuhan.gov.cn/front/web/showDetail/201912310898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images/outbreak-coronavirus-china-2019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airath.co.th/news/society/174671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jw.wuhan.gov.cn/front/web/showDetail/2020011109036" TargetMode="External"/><Relationship Id="rId2" Type="http://schemas.openxmlformats.org/officeDocument/2006/relationships/hyperlink" Target="http://wjw.wuhan.gov.cn/front/web/showDetail/202001140903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rological.org/t/initial-genome-release-of-novel-coronavirus/319/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D740150-680A-4470-BC6E-6B065FBAC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527" y="665108"/>
            <a:ext cx="11720945" cy="2900363"/>
          </a:xfrm>
        </p:spPr>
        <p:txBody>
          <a:bodyPr>
            <a:normAutofit fontScale="90000"/>
          </a:bodyPr>
          <a:lstStyle/>
          <a:p>
            <a:pPr algn="l"/>
            <a:r>
              <a:rPr lang="th-TH" sz="11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</a:t>
            </a:r>
            <a:r>
              <a:rPr lang="th-TH" sz="115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sz="11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นาไวรัสสายพันธุ์ใหม่</a:t>
            </a:r>
            <a:r>
              <a:rPr lang="en-US" sz="11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2019     </a:t>
            </a:r>
            <a:br>
              <a:rPr lang="en-US" sz="11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11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8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8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โควิด</a:t>
            </a:r>
            <a:r>
              <a:rPr lang="en-US" sz="8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-19</a:t>
            </a:r>
            <a:r>
              <a:rPr lang="th-TH" sz="8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88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9E6275F-F2C9-48E5-BE88-CE43396F6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1090" y="5060156"/>
            <a:ext cx="6248401" cy="1655762"/>
          </a:xfrm>
        </p:spPr>
        <p:txBody>
          <a:bodyPr>
            <a:normAutofit/>
          </a:bodyPr>
          <a:lstStyle/>
          <a:p>
            <a:pPr algn="r"/>
            <a:r>
              <a:rPr lang="th-TH" sz="4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อาจารย์ณฐกร นิลเนตร</a:t>
            </a:r>
          </a:p>
          <a:p>
            <a:pPr algn="r"/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คณะพยาบาลศาสตร์  มหาวิทยาลัยราช</a:t>
            </a:r>
            <a:r>
              <a:rPr lang="th-TH" sz="3600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ภัฎ</a:t>
            </a:r>
            <a:r>
              <a:rPr lang="th-TH" sz="36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เพชรบุรี</a:t>
            </a:r>
          </a:p>
        </p:txBody>
      </p:sp>
      <p:pic>
        <p:nvPicPr>
          <p:cNvPr id="3074" name="Picture 2" descr="ผลการค้นหารูปภาพสำหรับ โคโรนาไวรัสสายพันธุ์ใหม่ 2019">
            <a:extLst>
              <a:ext uri="{FF2B5EF4-FFF2-40B4-BE49-F238E27FC236}">
                <a16:creationId xmlns:a16="http://schemas.microsoft.com/office/drawing/2014/main" id="{60C35794-E681-4629-95AB-A5E51A151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9" y="3815555"/>
            <a:ext cx="5182652" cy="2900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ผลการค้นหารูปภาพสำหรับ โคโรนาไวรัสสายพันธุ์ใหม่ 2019">
            <a:extLst>
              <a:ext uri="{FF2B5EF4-FFF2-40B4-BE49-F238E27FC236}">
                <a16:creationId xmlns:a16="http://schemas.microsoft.com/office/drawing/2014/main" id="{2B2087F6-3720-46A2-8B3E-AB57F0CF2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18" y="2318263"/>
            <a:ext cx="5593774" cy="2661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2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05A5B99-DA17-42BE-AF8A-9A9C5B059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อาการแสดงของโรคโควิด</a:t>
            </a:r>
            <a:r>
              <a:rPr lang="en-US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-19</a:t>
            </a:r>
            <a:endParaRPr lang="th-TH" sz="4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E9E0D02-98C4-4470-B4FB-6307EF32C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8411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ร่วมกับมีประวัติใน</a:t>
            </a:r>
            <a:r>
              <a:rPr lang="th-TH" b="1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ช่วงเวลา </a:t>
            </a:r>
            <a:r>
              <a:rPr lang="en-US" b="1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14 </a:t>
            </a:r>
            <a:r>
              <a:rPr lang="th-TH" b="1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วันก่อนวันเริ่มป่วย</a:t>
            </a: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อย่างใดอย่างหนึ่ง คือ</a:t>
            </a:r>
            <a:br>
              <a:rPr lang="en-US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en-US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1) </a:t>
            </a: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มีประวัติเดินทางไปยัง หรือ มาจาก หรืออยู่อาศัยในพื้นที่เกิดโรคโควิด</a:t>
            </a:r>
            <a:r>
              <a:rPr lang="en-US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-19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en-US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2) </a:t>
            </a: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เป็นผู้ที่ประกอบ</a:t>
            </a: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อาชีพ</a:t>
            </a: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ที่เกี่ยวข้องกับ</a:t>
            </a: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นักท่องเที่ยว สถานที่แออัด</a:t>
            </a: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หรือ</a:t>
            </a: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ติดติอก</a:t>
            </a:r>
            <a:r>
              <a:rPr lang="th-TH" b="1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ับ</a:t>
            </a: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คนจำนวนมาก</a:t>
            </a: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3) </a:t>
            </a: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ไปสถานที่</a:t>
            </a: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ชุมชุมชน</a:t>
            </a: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หรือสถานที่มี</a:t>
            </a: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การรวมกลุ่มคน</a:t>
            </a: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เช่น ตลาดนัด ห้างสรรพสินค้า สถานพยาบาล หรือขนส่งสาธารณะ</a:t>
            </a:r>
            <a:endParaRPr lang="en-US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4) </a:t>
            </a: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มีประวัติสัมผัสกับผู้ป่วยที่ยืนยันเป็นโรคโควิด</a:t>
            </a:r>
            <a:r>
              <a:rPr lang="en-US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-19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****  </a:t>
            </a:r>
            <a:r>
              <a:rPr lang="th-TH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หากใครที่มีอาการดังกล่าวร่วมกับประวัติภายใน </a:t>
            </a:r>
            <a:r>
              <a:rPr lang="en-US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14 </a:t>
            </a:r>
            <a:r>
              <a:rPr lang="th-TH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วันเริ่มป่วยอย่างน้อย </a:t>
            </a:r>
            <a:r>
              <a:rPr lang="en-US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 </a:t>
            </a:r>
            <a:r>
              <a:rPr lang="th-TH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ให้ไปรับบริการตรวจคัดกรองได้</a:t>
            </a:r>
            <a:r>
              <a:rPr lang="th-TH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ฟรี</a:t>
            </a:r>
            <a:r>
              <a:rPr lang="th-TH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ที่หน่วยบริการ</a:t>
            </a:r>
            <a:r>
              <a:rPr lang="th-TH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ภาครัฐทั่วประเทศ</a:t>
            </a:r>
            <a:r>
              <a:rPr lang="th-TH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นะครับ</a:t>
            </a:r>
            <a:endParaRPr lang="en-US" dirty="0">
              <a:solidFill>
                <a:srgbClr val="00206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482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90692A-6F1D-42E1-910D-20633A3FE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5" t="58550" r="7570" b="7992"/>
          <a:stretch/>
        </p:blipFill>
        <p:spPr bwMode="auto">
          <a:xfrm>
            <a:off x="16622" y="595744"/>
            <a:ext cx="12161523" cy="547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963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90692A-6F1D-42E1-910D-20633A3FE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8" t="1" b="38289"/>
          <a:stretch/>
        </p:blipFill>
        <p:spPr bwMode="auto">
          <a:xfrm>
            <a:off x="1246909" y="0"/>
            <a:ext cx="9892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765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236DBDA-454F-48CB-A5F0-E9B40726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986A6F0-F2B9-4659-A05C-7EF11160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 descr="Photo Gallery “หมอแล็บ” เผยตัวเลขอัตราคนเสียชีวิตจากโควิด-19 ผู้ ...">
            <a:extLst>
              <a:ext uri="{FF2B5EF4-FFF2-40B4-BE49-F238E27FC236}">
                <a16:creationId xmlns:a16="http://schemas.microsoft.com/office/drawing/2014/main" id="{B50943EF-6B1D-419E-BCB8-56F3241A2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" b="41615"/>
          <a:stretch/>
        </p:blipFill>
        <p:spPr bwMode="auto">
          <a:xfrm>
            <a:off x="0" y="-9382"/>
            <a:ext cx="12192000" cy="686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812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ผลการค้นหารูปภาพสำหรับ ชื้อโรคขอบคุณ">
            <a:extLst>
              <a:ext uri="{FF2B5EF4-FFF2-40B4-BE49-F238E27FC236}">
                <a16:creationId xmlns:a16="http://schemas.microsoft.com/office/drawing/2014/main" id="{715B38F6-4233-4838-9270-0E15793CC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0" y="365124"/>
            <a:ext cx="6298911" cy="629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คำบรรยายภาพ: วงรี 3">
            <a:extLst>
              <a:ext uri="{FF2B5EF4-FFF2-40B4-BE49-F238E27FC236}">
                <a16:creationId xmlns:a16="http://schemas.microsoft.com/office/drawing/2014/main" id="{BA130C4D-3D9E-4C15-A776-80CAC36456D4}"/>
              </a:ext>
            </a:extLst>
          </p:cNvPr>
          <p:cNvSpPr/>
          <p:nvPr/>
        </p:nvSpPr>
        <p:spPr>
          <a:xfrm>
            <a:off x="7578436" y="365124"/>
            <a:ext cx="4260274" cy="2611582"/>
          </a:xfrm>
          <a:prstGeom prst="wedgeEllipseCallout">
            <a:avLst>
              <a:gd name="adj1" fmla="val -68638"/>
              <a:gd name="adj2" fmla="val 4778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ขอบคุณครับ</a:t>
            </a:r>
          </a:p>
        </p:txBody>
      </p:sp>
    </p:spTree>
    <p:extLst>
      <p:ext uri="{BB962C8B-B14F-4D97-AF65-F5344CB8AC3E}">
        <p14:creationId xmlns:p14="http://schemas.microsoft.com/office/powerpoint/2010/main" val="273582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20FEFF-6B84-4FB9-B50C-26CE4266A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การระบาดของโรค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D9C13D9-C467-4F37-BD8D-9986925C4E5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การระบาดของโรคปอดอักเสบลึกลับที่</a:t>
            </a:r>
            <a:r>
              <a:rPr lang="th-TH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เมืองอู่ฮั่น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ประเทศจีนราวกลางเดือนธันวาคม 2019 จนถึงขณะนี้เป็นการเริ่มต้นปีใหม่ 2020 ของหน่วยงานด้านสาธารณสุขที่ไม่สดใสนัก เพราะเมืองนี้เป็นจุดศูนย์กลางทางการค้า และมีเที่ยวบินตรงไปยังหลายเมืองทั่วโลก รวมถึงเชียงใหม่ กรุงเทพฯ และภูเก็ตของประเทศเราด้วย แต่อย่างน้อยตอนนี้เราก็ทราบสาเหตุของโรคนี้แล้วว่าเกิดจาก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‘โค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นาไวรัสสายพันธุ์ใหม่’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Novel Coronavirus) 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ชื่อนี้เหมือนกับตอนที่เราตรวจเจอเชื้อก่อ</a:t>
            </a:r>
            <a:r>
              <a:rPr lang="th-TH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โรคเมอร</a:t>
            </a:r>
            <a:r>
              <a:rPr lang="th-TH" sz="3200" b="1" dirty="0" err="1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์ส</a:t>
            </a:r>
            <a:r>
              <a:rPr lang="th-TH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MERS: Middle East respiratory syndrome)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โรคทางเดินหายใจตะวันออกกลาง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ครั้งแรกในปี 2012 หรือถ้าย้อนกลับไปไกลกว่านั้นอีกสักหน่อยในปี 2002 เชื้อก่อโรค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ซาร์ส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SARS: severe acute respiratory syndrome)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หรือโรคทางเดินหายใจเฉียบพลันรุนแรงก็เคยถูกเรียกชื่อเดียวกันนี้มาก่อน ในขณะที่ตัวใหม่นี้มีตัวเลขห้อยท้ายว่า 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‘2019’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86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BA950DE-FAE7-4446-B92F-603963C72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สายพันธุ์ของโค</a:t>
            </a:r>
            <a:r>
              <a:rPr lang="th-TH" sz="48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นาไวรัส</a:t>
            </a:r>
            <a:endParaRPr lang="th-TH" sz="48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90F46B9-218C-4DD0-A614-4847A2B24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นาไวรัส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Coronavirus: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CoV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เป็นไวรัสกลุ่มใหญ่ที่พบได้ทั้งในคนและในสัตว์ ถูกแยกเชื้อออกมาได้ครั้งแรกเมื่อ 55 ปีก่อน โดยนักไวรัสวิทยาชาวอังกฤษในปี 1965 หน้าตาของไวรัสกลุ่มนี้เมื่อส่องด้วยกล้องจุลทรรศน์อิเล็กตรอน (รูปที่ 1) จะเห็นเป็นรูปวงกลมที่มีก้านยื่นออกมารอบตัวเหมือนมงกุฎ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crown)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หรือรัศมีของดวงอาทิตย์ จึงเป็นที่มาของชื่อ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Corona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7407D6C-FC7C-48F0-93A6-6457F17F7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0604" y="2092153"/>
            <a:ext cx="3356349" cy="603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0A7A46CD-61E9-4962-8860-15CAAE37622F}"/>
              </a:ext>
            </a:extLst>
          </p:cNvPr>
          <p:cNvSpPr/>
          <p:nvPr/>
        </p:nvSpPr>
        <p:spPr>
          <a:xfrm>
            <a:off x="391539" y="5340155"/>
            <a:ext cx="49322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รูป 1 </a:t>
            </a:r>
          </a:p>
          <a:p>
            <a:pPr algn="ctr"/>
            <a:r>
              <a:rPr lang="th-TH" dirty="0">
                <a:solidFill>
                  <a:srgbClr val="00206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โค</a:t>
            </a:r>
            <a:r>
              <a:rPr lang="th-TH" dirty="0" err="1">
                <a:solidFill>
                  <a:srgbClr val="00206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dirty="0">
                <a:solidFill>
                  <a:srgbClr val="00206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นาไวรัสภายใต้กล้องจุลทรรศน์อิเล็กตรอน (ที่มา: </a:t>
            </a:r>
            <a:r>
              <a:rPr lang="en-US" u="none" strike="noStrike" dirty="0">
                <a:solidFill>
                  <a:srgbClr val="00206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CDC</a:t>
            </a:r>
            <a:r>
              <a:rPr lang="en-US" dirty="0">
                <a:solidFill>
                  <a:srgbClr val="00206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) </a:t>
            </a:r>
            <a:endParaRPr lang="th-TH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9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E3F61AE-26A2-4021-B294-ACE2239FC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9C46DCA-BB0F-427B-B05F-0BA5179E74E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ปกติแล้วอาการไอ เจ็บคอ หรือโรคหวัดธรรมดามีสาเหตุจากการติดเชื้อไวรัส ซึ่งโค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นาไวรัสก็เป็นหนึ่งในนั้น ประมาณ 10-15% ของผู้ป่วยทั้งหมด มี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4 สายพันธุ์ที่พบบ่อยในคน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ได้แก่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229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E, NL63, OC43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HKU1 </a:t>
            </a:r>
            <a:r>
              <a:rPr lang="en-US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โดยทั่วไปแพทย์จะไม่ได้ส่งตรวจละเอียดถึงขนาดนี้ หรือแม้แต่ตรวจหาเชื้อโค</a:t>
            </a:r>
            <a:r>
              <a:rPr lang="th-TH" b="1" dirty="0" err="1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นาไวรัสในคนไข้ที่ไม่ได้มีอาการรุนแรง เพราะถึงทราบว่าเป็นโค</a:t>
            </a:r>
            <a:r>
              <a:rPr lang="th-TH" b="1" dirty="0" err="1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นาไวรัสก็รักษาตามอาการอยู่ดี หรือพูดอีกอย่างว่าตรวจไปก็เสียเงินเปล่า) 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แต่จะมีอีก 2 สายพันธุ์ที่มีการติดเชื้อข้ามจาก</a:t>
            </a:r>
            <a:r>
              <a:rPr lang="th-TH" sz="32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สัตว์มาสู่คน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และทำให้เกิดอาการรุนแรงคือ 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</a:t>
            </a:r>
            <a:r>
              <a:rPr lang="th-TH" sz="3200" b="1" dirty="0" err="1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ซาร์ส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และโรคเมอร</a:t>
            </a:r>
            <a:r>
              <a:rPr lang="th-TH" sz="3200" b="1" dirty="0" err="1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์ส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โดย </a:t>
            </a:r>
            <a:r>
              <a:rPr lang="en-US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SARS-</a:t>
            </a:r>
            <a:r>
              <a:rPr lang="en-US" sz="3200" b="1" dirty="0" err="1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CoV</a:t>
            </a:r>
            <a:r>
              <a:rPr lang="en-US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มีจุดเริ่มต้นจากผู้ป่วยในมณฑลกวางตุ้งทางตอนใต้ของจีน สันนิษฐานว่าติดมาจากชะมด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palm civet)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ซึ่งน่าจะติดมาจากค้างคาวอีกที ครั้งนั้นมีแพทย์จากกวางตุ้งเข้าพักโรงแรมในฮ่องกงแล้วแพร่เชื้อให้กับแขกคนอื่นจนเกิดการระบาดไปทั่วโลก มีอัตราตาย 15% แต่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ปัจจุบันไม่พบการระบาดแล้ว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418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1F18949-360E-4A60-9817-B24AA1B1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การระบาดของโค</a:t>
            </a:r>
            <a:r>
              <a:rPr lang="th-TH" sz="48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นาไวรัสสายพันธุ์ใหม่ 2019</a:t>
            </a:r>
            <a:endParaRPr lang="th-TH" sz="48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5D29074-3227-4FE7-9248-83B0B1840E7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ในฤดูหนาวของเมืองอู่ฮั่น ประมาณกลางเดือนธันวาคม 2019 เริ่มมีผู้ป่วยโรค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ปอดอักเสบ 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ซึ่งมีอาการ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ไข้สูง ไอแห้งๆ อ่อนเพลีย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เข้ารับการรักษาในโรงพยาบาลจำนวนหลายราย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ในจำนวนนี้มี 7 รายที่มีอาการรุนแรง ผลการตรวจเบื้องต้นคาดว่า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เกิดจากเชื้อไวรัส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ที่ยัง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ไม่สามารถระบุชนิดได้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ต้องรอผลการถอดรหัสพันธุกรรม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ในขณะนั้น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องค์การอนามัยโลก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WHO)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เรียกโรคนี้ว่า 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‘โรคปอดอักเสบที่ไม่ทราบสาเหตุ’ (</a:t>
            </a:r>
            <a:r>
              <a:rPr lang="en-US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pneumonia of unknown cause)</a:t>
            </a:r>
            <a:endParaRPr lang="th-TH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6" name="Picture 2" descr="ผลการค้นหารูปภาพสำหรับ ‘โรคปอดอักเสบที่ไม่ทราบสาเหตุ’ (pneumonia of unknown cause)">
            <a:extLst>
              <a:ext uri="{FF2B5EF4-FFF2-40B4-BE49-F238E27FC236}">
                <a16:creationId xmlns:a16="http://schemas.microsoft.com/office/drawing/2014/main" id="{75898D88-9168-4A59-AC4B-0DF09B360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45" y="4530437"/>
            <a:ext cx="4433455" cy="23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254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4249937-C894-410B-8123-E8103CE15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68" y="100012"/>
            <a:ext cx="8146472" cy="614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D0C3B7B7-FD94-4508-9866-19373F3E7B70}"/>
              </a:ext>
            </a:extLst>
          </p:cNvPr>
          <p:cNvSpPr/>
          <p:nvPr/>
        </p:nvSpPr>
        <p:spPr>
          <a:xfrm>
            <a:off x="976749" y="6334780"/>
            <a:ext cx="9996055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รูปที่ 2 ตำแหน่งเมืองอู่ฮั่น มณฑลหู</a:t>
            </a:r>
            <a:r>
              <a:rPr lang="th-TH" b="1" dirty="0" err="1">
                <a:solidFill>
                  <a:srgbClr val="7030A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เป่ย์</a:t>
            </a:r>
            <a:r>
              <a:rPr lang="th-TH" b="1" dirty="0">
                <a:solidFill>
                  <a:srgbClr val="7030A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ประเทศจีน (ที่มา: </a:t>
            </a:r>
            <a:r>
              <a:rPr lang="en-US" b="1" u="none" strike="noStrike" dirty="0">
                <a:solidFill>
                  <a:srgbClr val="7030A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CDC</a:t>
            </a:r>
            <a:r>
              <a:rPr lang="en-US" b="1" dirty="0">
                <a:solidFill>
                  <a:srgbClr val="7030A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7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B612AF3-C2F3-40CE-AEBA-CD1B8A0E3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8094"/>
            <a:ext cx="10515600" cy="3023466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ต่อมา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มีข่าวลือว่านี่อาจเป็นโรค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ซาร์ส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ที่เคยระบาดในจีนเมื่อสิบกว่าปีก่อน นอกจากนี้ยังพบว่าผู้ป่วยส่วนใหญ่เป็นเจ้าของร้าน ลูกจ้าง หรือลูกค้าที่เคยมาซื้อของที่ตลาดอาหารทะเล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Huanan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ใจกลางเมืองอู่ฮั่น ซึ่งถึงแม้จะชื่อว่าขาย ‘อาหารทะเล’ </a:t>
            </a:r>
          </a:p>
          <a:p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แต่ความจริงแล้ว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ยังมีการขายเนื้อสัตว์อื่นด้วย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(แน่นอนว่าสัตว์ป่าย่อมถูกเพ่งเล็งเป็นพิเศษ เพราะมักเป็นแหล่งเชื้ออุบัติใหม่)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จนกระทั่งวันที่ 7 มกราคม 2020 ก็มีการประกาศอย่างเป็นทางการว่าเป็นเชื้อ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‘โค</a:t>
            </a:r>
            <a:r>
              <a:rPr lang="th-TH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นาไวรัสสายพันธุ์ใหม่’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D63D9526-15DB-463D-AEE3-B85CE299C12E}"/>
              </a:ext>
            </a:extLst>
          </p:cNvPr>
          <p:cNvSpPr/>
          <p:nvPr/>
        </p:nvSpPr>
        <p:spPr>
          <a:xfrm>
            <a:off x="838201" y="4326979"/>
            <a:ext cx="10515599" cy="200054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ตัดกลับมาที่ประเทศไทย 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8 มกราคม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ผู้ป่วยที่ท่าน รมต.อนุทิน ชาญวีรกูล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แถลงข่าว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และได้เดินทางมาจากเมืองอู่ฮั่น แต่ตรวจพบที่สนามบินสุวรรณภูมิว่ามีไข้สูง ร่วมกับอาการเจ็บคอและมีน้ำมูก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จึงถูกแยกมาสังเกตอาการที่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สถาบันบำราศนราดูร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เมื่อส่งตรวจ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แล็บ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กลับ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ไม่พบ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เชื้อไวรัสสายพันธุ์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ทั่วไป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จึงต้องมีการถอดรหัสพันธุกรรมเพิ่มเติมที่ศูนย์วิทยาศาสตร์สุขภาพ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โรคอุบัติใหม่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สภากาชาดไทย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927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5639A6-867E-4909-A79D-006F62207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3089553"/>
            <a:ext cx="10515600" cy="3297383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สถานการณ์ที่ประเทศจีนล่าสุด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 16 ม.ค. 2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563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พบผู้ป่วยทั้งหมด 41 ราย </a:t>
            </a:r>
            <a:endParaRPr lang="th-TH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ส่วนใหญ่เป็นผู้ชายและผู้สูงอายุ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สามารถกลับบ้านได้ 12 ราย แต่อาการหนัก 5 ราย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เสียชีวิต 2 ราย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โดย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รายแรก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เสียชีวิตเมื่อ 9 มกราคม 2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563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เป็นชายอายุ 61 ปีมีโรคประจำตัวเป็นโรคตับแข็ง ส่วน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รายที่ 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เป็นชายอายุ 69 ปีเสียชีวิตเมื่อวันที่ 15 มกราคม 2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563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จากภาวะกล้ามเนื้อหัวใจอักเสบ อวัยวะภายในล้มเหลว และตรวจพบวัณโรคปอด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ทั้งนี้ตั้งแต่วันที่ 3 มกราคม ยังไม่พบผู้ป่วยรายใหม่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(ซึ่งตรงกันข้ามกับสถานการณ์ในต่างประเทศที่ตรวจพบผู้ป่วยเพิ่มขึ้น!)</a:t>
            </a: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831F2357-1D62-4FA7-8514-B9576B28DE86}"/>
              </a:ext>
            </a:extLst>
          </p:cNvPr>
          <p:cNvSpPr/>
          <p:nvPr/>
        </p:nvSpPr>
        <p:spPr>
          <a:xfrm>
            <a:off x="838198" y="653328"/>
            <a:ext cx="10515599" cy="200054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เมื่อนำมาเปรียบเทียบกับรหัสพันธุกรรมที่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  <a:hlinkClick r:id="rId4"/>
              </a:rPr>
              <a:t>ทางการจีน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เปิดเผยเมื่อวันที่ 11 มกราคม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ก็พบว่าตรงกัน นับว่าเป็น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ผู้ป่วยรายแรก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ที่ตรวจพบในประเทศไทย และเป็นรายแรกที่มีการยืนยันนอกประเทศจีนด้วย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แต่เนื่องจากผู้ป่วย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ถูกแยกมารักษา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ตั้งแต่แรกจึง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การแพร่เชื้อให้กับคนอื่นภายในประเทศ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ส่วนผู้ที่เดินทางมาในกรุ๊ปทัวร์เดียวกันก็ได้รับการติดตามอาการและตรวจ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แล็บ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แล้วว่า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พบเชื้อสายพันธุ์ใหม่นี้</a:t>
            </a:r>
          </a:p>
        </p:txBody>
      </p:sp>
    </p:spTree>
    <p:extLst>
      <p:ext uri="{BB962C8B-B14F-4D97-AF65-F5344CB8AC3E}">
        <p14:creationId xmlns:p14="http://schemas.microsoft.com/office/powerpoint/2010/main" val="374512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05A5B99-DA17-42BE-AF8A-9A9C5B059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อาการแสดงของโรคโควิด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-19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E9E0D02-98C4-4470-B4FB-6307EF32C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4059"/>
            <a:ext cx="10515600" cy="421495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900113" indent="-539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มีไข้หรืออุณหภูมิร่างกายตั้งแต่ </a:t>
            </a:r>
            <a:r>
              <a:rPr lang="en-US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37.5 </a:t>
            </a: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องศาเซลเซียสขึ้นไป </a:t>
            </a:r>
            <a:r>
              <a:rPr lang="th-TH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ร่วมกับมีอาการอย่างใดอย่างหนึ่ง </a:t>
            </a: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ได้แก่ </a:t>
            </a:r>
          </a:p>
          <a:p>
            <a:pPr marL="900113" indent="-539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ไอ </a:t>
            </a:r>
          </a:p>
          <a:p>
            <a:pPr marL="900113" indent="-539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น้ำมูก </a:t>
            </a:r>
          </a:p>
          <a:p>
            <a:pPr marL="900113" indent="-539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เจ็บคอ </a:t>
            </a:r>
          </a:p>
          <a:p>
            <a:pPr marL="900113" indent="-539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หายใจเหนื่อย หรือหายใจลำบาก </a:t>
            </a:r>
            <a:endParaRPr lang="th-TH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900113" indent="-539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เป็นผู้ที่ป่วยโรคปอดอักเสบ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629091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1207</Words>
  <Application>Microsoft Office PowerPoint</Application>
  <PresentationFormat>แบบจอกว้าง</PresentationFormat>
  <Paragraphs>47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1" baseType="lpstr">
      <vt:lpstr>Arial</vt:lpstr>
      <vt:lpstr>Browallia New</vt:lpstr>
      <vt:lpstr>Calibri</vt:lpstr>
      <vt:lpstr>Calibri Light</vt:lpstr>
      <vt:lpstr>TH SarabunPSK</vt:lpstr>
      <vt:lpstr>Wingdings</vt:lpstr>
      <vt:lpstr>ธีมของ Office</vt:lpstr>
      <vt:lpstr>โคโรนาไวรัสสายพันธุ์ใหม่ 2019           (โควิด-19)</vt:lpstr>
      <vt:lpstr>การระบาดของโรค</vt:lpstr>
      <vt:lpstr>สายพันธุ์ของโคโรนาไวรัส</vt:lpstr>
      <vt:lpstr>สาเหตุ</vt:lpstr>
      <vt:lpstr>การระบาดของโคโรนาไวรัสสายพันธุ์ใหม่ 2019</vt:lpstr>
      <vt:lpstr>งานนำเสนอ PowerPoint</vt:lpstr>
      <vt:lpstr>งานนำเสนอ PowerPoint</vt:lpstr>
      <vt:lpstr>งานนำเสนอ PowerPoint</vt:lpstr>
      <vt:lpstr>อาการแสดงของโรคโควิด-19</vt:lpstr>
      <vt:lpstr>อาการแสดงของโรคโควิด-19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โคโรนาไวรัสสายพันธุ์ใหม่</dc:title>
  <dc:creator>Win10</dc:creator>
  <cp:lastModifiedBy>Nathakon Nilnate</cp:lastModifiedBy>
  <cp:revision>30</cp:revision>
  <cp:lastPrinted>2020-01-22T09:46:18Z</cp:lastPrinted>
  <dcterms:created xsi:type="dcterms:W3CDTF">2020-01-21T09:01:09Z</dcterms:created>
  <dcterms:modified xsi:type="dcterms:W3CDTF">2020-04-29T09:41:42Z</dcterms:modified>
</cp:coreProperties>
</file>