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7" r:id="rId2"/>
    <p:sldId id="303" r:id="rId3"/>
    <p:sldId id="304" r:id="rId4"/>
    <p:sldId id="260" r:id="rId5"/>
    <p:sldId id="263" r:id="rId6"/>
    <p:sldId id="264" r:id="rId7"/>
    <p:sldId id="306" r:id="rId8"/>
    <p:sldId id="307" r:id="rId9"/>
    <p:sldId id="268" r:id="rId10"/>
    <p:sldId id="272" r:id="rId11"/>
    <p:sldId id="273" r:id="rId12"/>
    <p:sldId id="292" r:id="rId13"/>
    <p:sldId id="294" r:id="rId14"/>
    <p:sldId id="308" r:id="rId15"/>
    <p:sldId id="309" r:id="rId16"/>
    <p:sldId id="302" r:id="rId17"/>
  </p:sldIdLst>
  <p:sldSz cx="9144000" cy="6858000" type="screen4x3"/>
  <p:notesSz cx="6797675" cy="987425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9A1B8-11B6-4378-87D9-45C22B57011C}" type="datetimeFigureOut">
              <a:rPr lang="th-TH" smtClean="0"/>
              <a:pPr/>
              <a:t>29/04/63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E0F94-3F41-44BB-A3DC-0D6FAA64E88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4051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471A-B114-4379-B0FF-C34F378F8F1A}" type="datetimeFigureOut">
              <a:rPr lang="th-TH" smtClean="0"/>
              <a:pPr/>
              <a:t>29/04/63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38E7-F0ED-45E1-93F5-358B90904CE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86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471A-B114-4379-B0FF-C34F378F8F1A}" type="datetimeFigureOut">
              <a:rPr lang="th-TH" smtClean="0"/>
              <a:pPr/>
              <a:t>29/04/63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38E7-F0ED-45E1-93F5-358B90904CE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0184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471A-B114-4379-B0FF-C34F378F8F1A}" type="datetimeFigureOut">
              <a:rPr lang="th-TH" smtClean="0"/>
              <a:pPr/>
              <a:t>29/04/63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38E7-F0ED-45E1-93F5-358B90904CE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465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471A-B114-4379-B0FF-C34F378F8F1A}" type="datetimeFigureOut">
              <a:rPr lang="th-TH" smtClean="0"/>
              <a:pPr/>
              <a:t>29/04/63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38E7-F0ED-45E1-93F5-358B90904CE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9665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471A-B114-4379-B0FF-C34F378F8F1A}" type="datetimeFigureOut">
              <a:rPr lang="th-TH" smtClean="0"/>
              <a:pPr/>
              <a:t>29/04/63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38E7-F0ED-45E1-93F5-358B90904CE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945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471A-B114-4379-B0FF-C34F378F8F1A}" type="datetimeFigureOut">
              <a:rPr lang="th-TH" smtClean="0"/>
              <a:pPr/>
              <a:t>29/04/63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38E7-F0ED-45E1-93F5-358B90904CE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056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471A-B114-4379-B0FF-C34F378F8F1A}" type="datetimeFigureOut">
              <a:rPr lang="th-TH" smtClean="0"/>
              <a:pPr/>
              <a:t>29/04/63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38E7-F0ED-45E1-93F5-358B90904CE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78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471A-B114-4379-B0FF-C34F378F8F1A}" type="datetimeFigureOut">
              <a:rPr lang="th-TH" smtClean="0"/>
              <a:pPr/>
              <a:t>29/04/63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38E7-F0ED-45E1-93F5-358B90904CE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1127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471A-B114-4379-B0FF-C34F378F8F1A}" type="datetimeFigureOut">
              <a:rPr lang="th-TH" smtClean="0"/>
              <a:pPr/>
              <a:t>29/04/63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38E7-F0ED-45E1-93F5-358B90904CE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86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471A-B114-4379-B0FF-C34F378F8F1A}" type="datetimeFigureOut">
              <a:rPr lang="th-TH" smtClean="0"/>
              <a:pPr/>
              <a:t>29/04/63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38E7-F0ED-45E1-93F5-358B90904CE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9702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471A-B114-4379-B0FF-C34F378F8F1A}" type="datetimeFigureOut">
              <a:rPr lang="th-TH" smtClean="0"/>
              <a:pPr/>
              <a:t>29/04/63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538E7-F0ED-45E1-93F5-358B90904CE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413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F471A-B114-4379-B0FF-C34F378F8F1A}" type="datetimeFigureOut">
              <a:rPr lang="th-TH" smtClean="0"/>
              <a:pPr/>
              <a:t>29/04/63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538E7-F0ED-45E1-93F5-358B90904CE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965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hyperlink" Target="https://www.honestdocs.co/condition-fl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WordArt 4"/>
          <p:cNvSpPr>
            <a:spLocks noChangeArrowheads="1" noChangeShapeType="1" noTextEdit="1"/>
          </p:cNvSpPr>
          <p:nvPr/>
        </p:nvSpPr>
        <p:spPr bwMode="auto">
          <a:xfrm>
            <a:off x="683568" y="1894140"/>
            <a:ext cx="7992913" cy="16742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10" dirty="0">
                <a:ln w="12700">
                  <a:solidFill>
                    <a:srgbClr val="ED1136"/>
                  </a:solidFill>
                  <a:round/>
                  <a:headEnd/>
                  <a:tailEnd/>
                </a:ln>
                <a:solidFill>
                  <a:srgbClr val="F72D3B">
                    <a:alpha val="99001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โรคไข้เลือดออก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10" dirty="0">
                <a:ln w="12700">
                  <a:solidFill>
                    <a:srgbClr val="ED1136"/>
                  </a:solidFill>
                  <a:round/>
                  <a:headEnd/>
                  <a:tailEnd/>
                </a:ln>
                <a:solidFill>
                  <a:srgbClr val="F72D3B">
                    <a:alpha val="99001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DENGUE HEMORRHAGIC FEVER</a:t>
            </a:r>
            <a:endParaRPr lang="th-TH" sz="4000" b="1" kern="10" dirty="0">
              <a:ln w="12700">
                <a:solidFill>
                  <a:srgbClr val="ED1136"/>
                </a:solidFill>
                <a:round/>
                <a:headEnd/>
                <a:tailEnd/>
              </a:ln>
              <a:solidFill>
                <a:srgbClr val="F72D3B">
                  <a:alpha val="99001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2534157" y="5279866"/>
            <a:ext cx="612068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>
              <a:spcBef>
                <a:spcPts val="600"/>
              </a:spcBef>
            </a:pPr>
            <a:r>
              <a:rPr lang="th-TH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อาจารย์ณฐกร นิลเนตร</a:t>
            </a:r>
          </a:p>
          <a:p>
            <a:pPr algn="r">
              <a:spcBef>
                <a:spcPts val="600"/>
              </a:spcBef>
            </a:pPr>
            <a:r>
              <a:rPr lang="th-TH" sz="32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คณะพยาบาลศาสตร์  มหาวิทยาลัยราช</a:t>
            </a:r>
            <a:r>
              <a:rPr lang="th-TH" sz="3200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ภัฎ</a:t>
            </a:r>
            <a:r>
              <a:rPr lang="th-TH" sz="32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เพชรบุรี</a:t>
            </a:r>
          </a:p>
        </p:txBody>
      </p:sp>
      <p:pic>
        <p:nvPicPr>
          <p:cNvPr id="1026" name="Picture 2" descr="รู้ทันโรคไข้เลือดออก - Chiang Mai News">
            <a:extLst>
              <a:ext uri="{FF2B5EF4-FFF2-40B4-BE49-F238E27FC236}">
                <a16:creationId xmlns:a16="http://schemas.microsoft.com/office/drawing/2014/main" id="{16F8CD09-E339-42AC-8C1B-467D8EF79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289"/>
            <a:ext cx="2232810" cy="13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อาการไข้เลือดออก ระบาดหนัก กับโรคใกล้ตัวที่ต้องระวัง - Amarin Baby ...">
            <a:extLst>
              <a:ext uri="{FF2B5EF4-FFF2-40B4-BE49-F238E27FC236}">
                <a16:creationId xmlns:a16="http://schemas.microsoft.com/office/drawing/2014/main" id="{0F2399F6-CA7E-4B56-B4DC-FCF393A15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1552"/>
            <a:ext cx="3672408" cy="2167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เตรียมพร้อม 3 เรื่องในการป้องกันโรคไข้เลือดออก">
            <a:extLst>
              <a:ext uri="{FF2B5EF4-FFF2-40B4-BE49-F238E27FC236}">
                <a16:creationId xmlns:a16="http://schemas.microsoft.com/office/drawing/2014/main" id="{A4C990F6-E9E5-4D55-8EA4-AC2CFFBD6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42" y="102660"/>
            <a:ext cx="2756090" cy="172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เสียง 1">
            <a:hlinkClick r:id="" action="ppaction://media"/>
            <a:extLst>
              <a:ext uri="{FF2B5EF4-FFF2-40B4-BE49-F238E27FC236}">
                <a16:creationId xmlns:a16="http://schemas.microsoft.com/office/drawing/2014/main" id="{E0C914AF-E5A2-4918-B95D-7C2F64B1D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3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8"/>
    </mc:Choice>
    <mc:Fallback>
      <p:transition spd="slow" advTm="1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79512" y="764704"/>
            <a:ext cx="91440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322388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tabLst>
                <a:tab pos="1322388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tabLst>
                <a:tab pos="1322388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tabLst>
                <a:tab pos="1322388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tabLst>
                <a:tab pos="1322388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322388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322388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322388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322388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th-TH" sz="6000" b="1" dirty="0">
                <a:solidFill>
                  <a:srgbClr val="CC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ข้อบ่งชี้ที่ต้องรีบไปโรงพยาบาล</a:t>
            </a:r>
            <a:endParaRPr lang="en-US" sz="4000" b="1" dirty="0">
              <a:solidFill>
                <a:srgbClr val="CC33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5302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อ่อนเพลียมาก กินไม่ได้ หรือ อาเจียนมาก</a:t>
            </a:r>
          </a:p>
          <a:p>
            <a:pPr marL="457200" indent="5302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มีเลือดออก, ปวดท้องมาก</a:t>
            </a:r>
          </a:p>
          <a:p>
            <a:pPr marL="457200" indent="5302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ไข้ลด แต่อาการแย่ลง</a:t>
            </a:r>
          </a:p>
          <a:p>
            <a:pPr marL="457200" indent="5302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Shock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มีการเปลี่ยนแปลงของการรู้สติ</a:t>
            </a:r>
          </a:p>
          <a:p>
            <a:pPr marL="457200" indent="5302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ญาติกังวลมาก, บ้านไกล, ไม่มีคนดูแลใกล้ชิด</a:t>
            </a:r>
          </a:p>
        </p:txBody>
      </p:sp>
      <p:pic>
        <p:nvPicPr>
          <p:cNvPr id="2" name="เสียง 1">
            <a:hlinkClick r:id="" action="ppaction://media"/>
            <a:extLst>
              <a:ext uri="{FF2B5EF4-FFF2-40B4-BE49-F238E27FC236}">
                <a16:creationId xmlns:a16="http://schemas.microsoft.com/office/drawing/2014/main" id="{77435AA7-0422-4004-85C0-B4B0E4F1EC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636563"/>
      </p:ext>
    </p:extLst>
  </p:cSld>
  <p:clrMapOvr>
    <a:masterClrMapping/>
  </p:clrMapOvr>
  <p:transition advTm="8177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539552" y="620688"/>
            <a:ext cx="8604448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th-TH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ระยะวิกฤต/</a:t>
            </a:r>
            <a:r>
              <a:rPr lang="en-US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Leakage/ Shock</a:t>
            </a:r>
          </a:p>
          <a:p>
            <a:pPr marL="2065338" indent="-457200" eaLnBrk="0" hangingPunct="0"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มีการรั่วของพลาสมา </a:t>
            </a:r>
            <a:r>
              <a:rPr lang="en-US" sz="32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&gt;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20%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พบใน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DHF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ทุกราย</a:t>
            </a:r>
          </a:p>
          <a:p>
            <a:pPr marL="2065338" indent="-457200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ใช้เวลาประมาณ 24-48 </a:t>
            </a:r>
            <a:r>
              <a:rPr lang="th-TH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ช.ม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  <a:p>
            <a:pPr marL="2065338" indent="-457200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ประมาณ 1 ใน 3 ของผู้ป่วย มีอาการ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SHOCK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</a:t>
            </a:r>
          </a:p>
          <a:p>
            <a:pPr marL="2065338" indent="-457200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ส่วนใหญ่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Conscious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ดี ยกเว้นมีอาการทางสมองร่วมด้วย</a:t>
            </a:r>
          </a:p>
          <a:p>
            <a:pPr eaLnBrk="0" hangingPunct="0">
              <a:spcBef>
                <a:spcPct val="50000"/>
              </a:spcBef>
            </a:pPr>
            <a:r>
              <a:rPr lang="th-TH" sz="3200" b="1" i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 อาการ</a:t>
            </a:r>
            <a:r>
              <a:rPr lang="en-US" sz="3200" b="1" i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Shock: </a:t>
            </a:r>
            <a:r>
              <a:rPr lang="th-TH" sz="3200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ปวดท้องใต้ชายโครงขวา, มือเท้าเย็น,</a:t>
            </a:r>
          </a:p>
          <a:p>
            <a:pPr eaLnBrk="0" hangingPunct="0">
              <a:spcBef>
                <a:spcPct val="50000"/>
              </a:spcBef>
            </a:pPr>
            <a:r>
              <a:rPr lang="th-TH" sz="3200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3200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capillary refill &gt;2 sec. ,PP</a:t>
            </a:r>
            <a:r>
              <a:rPr lang="en-US" sz="3200" i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&lt;</a:t>
            </a:r>
            <a:r>
              <a:rPr lang="en-US" sz="3200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20 mmHg, BP&lt;90/60 mmHg</a:t>
            </a:r>
            <a:endParaRPr lang="th-TH" sz="8800" i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146" name="Picture 2" descr="ทันโรคไข้เลือดออก รู้ก่อนป้องกันได้">
            <a:extLst>
              <a:ext uri="{FF2B5EF4-FFF2-40B4-BE49-F238E27FC236}">
                <a16:creationId xmlns:a16="http://schemas.microsoft.com/office/drawing/2014/main" id="{DAC1B3D0-687A-497C-9911-CDA290F32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1944216" cy="267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เสียง 1">
            <a:hlinkClick r:id="" action="ppaction://media"/>
            <a:extLst>
              <a:ext uri="{FF2B5EF4-FFF2-40B4-BE49-F238E27FC236}">
                <a16:creationId xmlns:a16="http://schemas.microsoft.com/office/drawing/2014/main" id="{E3CA0469-648F-41D0-ADAF-16F7A45B3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1825"/>
      </p:ext>
    </p:extLst>
  </p:cSld>
  <p:clrMapOvr>
    <a:masterClrMapping/>
  </p:clrMapOvr>
  <p:transition advTm="5765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th-TH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ระยะฟื้นตัว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624" y="1484313"/>
            <a:ext cx="7380114" cy="50053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อยากอาหาร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ปัสสาวะบ่อย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Convalescent rash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อาจพบเป็น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Confluent </a:t>
            </a:r>
            <a:r>
              <a:rPr lang="en-US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petichial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rash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ระยะนี้ใช้เวลา 2-3 วัน </a:t>
            </a:r>
          </a:p>
        </p:txBody>
      </p:sp>
      <p:pic>
        <p:nvPicPr>
          <p:cNvPr id="8194" name="Picture 2" descr="ไข้เลือดออกโรคร้ายที่มียุ่งลายเป็นพาหะ : องค์การบริหารส่วนจังหวัดระยอง">
            <a:extLst>
              <a:ext uri="{FF2B5EF4-FFF2-40B4-BE49-F238E27FC236}">
                <a16:creationId xmlns:a16="http://schemas.microsoft.com/office/drawing/2014/main" id="{90BFC291-0EBD-4831-99E9-9BC884AE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12" y="3429000"/>
            <a:ext cx="4139952" cy="337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เสียง 1">
            <a:hlinkClick r:id="" action="ppaction://media"/>
            <a:extLst>
              <a:ext uri="{FF2B5EF4-FFF2-40B4-BE49-F238E27FC236}">
                <a16:creationId xmlns:a16="http://schemas.microsoft.com/office/drawing/2014/main" id="{6D511E03-6C1A-49AA-B34A-1365804BE1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662559"/>
      </p:ext>
    </p:extLst>
  </p:cSld>
  <p:clrMapOvr>
    <a:masterClrMapping/>
  </p:clrMapOvr>
  <p:transition advTm="3980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79512" y="836712"/>
            <a:ext cx="8784976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46138"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defTabSz="846138"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defTabSz="846138"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defTabSz="846138"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defTabSz="846138"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defTabSz="846138" fontAlgn="base">
              <a:spcBef>
                <a:spcPct val="0"/>
              </a:spcBef>
              <a:spcAft>
                <a:spcPct val="0"/>
              </a:spcAft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defTabSz="846138" fontAlgn="base">
              <a:spcBef>
                <a:spcPct val="0"/>
              </a:spcBef>
              <a:spcAft>
                <a:spcPct val="0"/>
              </a:spcAft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defTabSz="846138" fontAlgn="base">
              <a:spcBef>
                <a:spcPct val="0"/>
              </a:spcBef>
              <a:spcAft>
                <a:spcPct val="0"/>
              </a:spcAft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defTabSz="846138" fontAlgn="base">
              <a:spcBef>
                <a:spcPct val="0"/>
              </a:spcBef>
              <a:spcAft>
                <a:spcPct val="0"/>
              </a:spcAft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th-TH" sz="6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</a:t>
            </a:r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ข้อควรปฏิบัติในระยะฟื้นตัว</a:t>
            </a:r>
            <a:endParaRPr lang="th-TH" sz="5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5225" indent="-442913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หยุดการให้สารน้ำ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5225" indent="-442913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ระวังการมีเลือดออก 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ห้ามทำหัตถการรุนแรง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ถอนฟัน, ฉีดยา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IM  </a:t>
            </a:r>
            <a:r>
              <a:rPr lang="en-US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ควรรออย่างน้อย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  <a:r>
              <a:rPr lang="en-US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สัปดาห์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5225" indent="-442913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ถ้าผู้ป่วยยังไม่อยากอาหาร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ควรแนะนำให้กิน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น้ำผลไม้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หรือผลไม้นิ่ม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ๆ</a:t>
            </a:r>
          </a:p>
          <a:p>
            <a:pPr eaLnBrk="0" hangingPunct="0">
              <a:spcBef>
                <a:spcPct val="50000"/>
              </a:spcBef>
            </a:pP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เสียง 1">
            <a:hlinkClick r:id="" action="ppaction://media"/>
            <a:extLst>
              <a:ext uri="{FF2B5EF4-FFF2-40B4-BE49-F238E27FC236}">
                <a16:creationId xmlns:a16="http://schemas.microsoft.com/office/drawing/2014/main" id="{C28D3360-B309-402E-A66D-CDE11EDAB2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709579"/>
      </p:ext>
    </p:extLst>
  </p:cSld>
  <p:clrMapOvr>
    <a:masterClrMapping/>
  </p:clrMapOvr>
  <p:transition advTm="3844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50C5D46E-C280-40C0-BD6F-18000E09D308}"/>
              </a:ext>
            </a:extLst>
          </p:cNvPr>
          <p:cNvSpPr txBox="1"/>
          <p:nvPr/>
        </p:nvSpPr>
        <p:spPr>
          <a:xfrm>
            <a:off x="611560" y="764704"/>
            <a:ext cx="828092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วิธีป้องกันและควบคุมไข้เลือดออก</a:t>
            </a:r>
          </a:p>
          <a:p>
            <a:pPr algn="ctr"/>
            <a:endParaRPr lang="th-TH" sz="3600" b="0" i="0" dirty="0">
              <a:solidFill>
                <a:srgbClr val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>
              <a:buFont typeface="+mj-lt"/>
              <a:buAutoNum type="arabicPeriod"/>
            </a:pPr>
            <a:r>
              <a:rPr lang="th-TH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ป้องกันยุงลายกัด </a:t>
            </a:r>
            <a:r>
              <a:rPr lang="th-TH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ยุงลายมักจะกัดคนในเวลากลางวัน ควรนอนในมุ้งหรือติดมุ้งลวดเพื่อป้องกันยุงเข้ามาในบ้าน หลีกเลี่ยงการอยู่บริเวณมุมอับชื้น ทายากันยุงที่สกัดจากพืชธรรมชาติ</a:t>
            </a:r>
          </a:p>
          <a:p>
            <a:pPr algn="l">
              <a:buFont typeface="+mj-lt"/>
              <a:buAutoNum type="arabicPeriod"/>
            </a:pPr>
            <a:r>
              <a:rPr lang="th-TH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กำจัดแหล่งเพาะพันธุ์ยุงลายให้หมดไป </a:t>
            </a:r>
            <a:r>
              <a:rPr lang="th-TH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ยุงลายจะเพาะพันธุ์ในน้ำใส ในภาชนะที่เก็บน้ำใช้ในบ้าน เช่น โอ่งน้ำ ถ้วยรองขาตู้กันมด แจกันดอกไม้ ภาชนะนอกบ้านที่มีน้ำขัง เช่น ยางรถยนต์</a:t>
            </a:r>
          </a:p>
        </p:txBody>
      </p:sp>
      <p:pic>
        <p:nvPicPr>
          <p:cNvPr id="10242" name="Picture 2" descr="โรคไข้เลือดออกมีกี่ระยะ | pannathon">
            <a:extLst>
              <a:ext uri="{FF2B5EF4-FFF2-40B4-BE49-F238E27FC236}">
                <a16:creationId xmlns:a16="http://schemas.microsoft.com/office/drawing/2014/main" id="{A74506A3-F740-4A66-A5F5-7B5FC6069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216" y="4188296"/>
            <a:ext cx="2576264" cy="26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เสียง 4">
            <a:hlinkClick r:id="" action="ppaction://media"/>
            <a:extLst>
              <a:ext uri="{FF2B5EF4-FFF2-40B4-BE49-F238E27FC236}">
                <a16:creationId xmlns:a16="http://schemas.microsoft.com/office/drawing/2014/main" id="{19CFDD18-C06E-4D64-9C1B-8A03165BD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4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56"/>
    </mc:Choice>
    <mc:Fallback>
      <p:transition spd="slow" advTm="86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50C5D46E-C280-40C0-BD6F-18000E09D308}"/>
              </a:ext>
            </a:extLst>
          </p:cNvPr>
          <p:cNvSpPr txBox="1"/>
          <p:nvPr/>
        </p:nvSpPr>
        <p:spPr>
          <a:xfrm>
            <a:off x="539552" y="733246"/>
            <a:ext cx="828092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วิธีป้องกันและควบคุมไข้เลือดออก</a:t>
            </a:r>
            <a:endParaRPr lang="th-TH" sz="44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endParaRPr lang="th-TH" b="0" i="0" dirty="0">
              <a:solidFill>
                <a:srgbClr val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811213" indent="-457200" algn="l">
              <a:buFont typeface="Wingdings" panose="05000000000000000000" pitchFamily="2" charset="2"/>
              <a:buChar char="q"/>
            </a:pPr>
            <a:r>
              <a:rPr lang="th-TH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ภาชนะที่ใช้เก็บน้ำต้องมีฝาปิดให้มิดชิด</a:t>
            </a:r>
          </a:p>
          <a:p>
            <a:pPr marL="811213" indent="-457200" algn="l">
              <a:buFont typeface="Wingdings" panose="05000000000000000000" pitchFamily="2" charset="2"/>
              <a:buChar char="q"/>
            </a:pPr>
            <a:r>
              <a:rPr lang="th-TH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ใช้ทรายกำจัดลูกน้ำใส่ในภาชนะขังน้ำ</a:t>
            </a:r>
          </a:p>
          <a:p>
            <a:pPr marL="811213" indent="-457200" algn="l">
              <a:buFont typeface="Wingdings" panose="05000000000000000000" pitchFamily="2" charset="2"/>
              <a:buChar char="q"/>
            </a:pPr>
            <a:r>
              <a:rPr lang="th-TH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ทำลายภาชนะที่ไม่จำเป็น เพราะอาจมีน้ำขังได้</a:t>
            </a:r>
          </a:p>
          <a:p>
            <a:pPr marL="811213" indent="-457200" algn="l">
              <a:buFont typeface="Wingdings" panose="05000000000000000000" pitchFamily="2" charset="2"/>
              <a:buChar char="q"/>
            </a:pPr>
            <a:r>
              <a:rPr lang="th-TH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ปล่อยปลากินลูกน้ำ เช่น ปลาหางนกยูงในภาชนะที่มีน้ำขังขนาดใหญ่ เช่น อ่างบัว</a:t>
            </a:r>
          </a:p>
          <a:p>
            <a:pPr marL="811213" indent="-457200" algn="l">
              <a:buFont typeface="Wingdings" panose="05000000000000000000" pitchFamily="2" charset="2"/>
              <a:buChar char="q"/>
            </a:pPr>
            <a:r>
              <a:rPr lang="th-TH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เปลี่ยนน้ำในภาชนะเล็ก ๆ เช่น แจกันทุก 7 วัน</a:t>
            </a:r>
          </a:p>
          <a:p>
            <a:pPr marL="811213" indent="-457200" algn="l">
              <a:buFont typeface="Wingdings" panose="05000000000000000000" pitchFamily="2" charset="2"/>
              <a:buChar char="q"/>
            </a:pPr>
            <a:r>
              <a:rPr lang="th-TH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ปรับปรุงสิ่งแวดล้อมในบ้านและรอบบ้านให้เป็นระเบียบ</a:t>
            </a:r>
          </a:p>
          <a:p>
            <a:pPr marL="811213" indent="-457200" algn="l">
              <a:buFont typeface="Wingdings" panose="05000000000000000000" pitchFamily="2" charset="2"/>
              <a:buChar char="q"/>
            </a:pPr>
            <a:r>
              <a:rPr lang="th-TH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ขัดขอบภาชนะทุกครั้งที่เปลี่ยนน้ำเพื่อทำลายไข่ยุงลาย</a:t>
            </a:r>
          </a:p>
        </p:txBody>
      </p:sp>
      <p:pic>
        <p:nvPicPr>
          <p:cNvPr id="9218" name="Picture 2" descr="2558 คนไทยป่วย “ไข้เลือดออก” มากกว่าแสนราย ไม่อยากเสี่ยงให้กำจัด ...">
            <a:extLst>
              <a:ext uri="{FF2B5EF4-FFF2-40B4-BE49-F238E27FC236}">
                <a16:creationId xmlns:a16="http://schemas.microsoft.com/office/drawing/2014/main" id="{FA4733F9-98E7-4A00-BFC8-CD3395EE5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653136"/>
            <a:ext cx="2358845" cy="19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เสียง 1">
            <a:hlinkClick r:id="" action="ppaction://media"/>
            <a:extLst>
              <a:ext uri="{FF2B5EF4-FFF2-40B4-BE49-F238E27FC236}">
                <a16:creationId xmlns:a16="http://schemas.microsoft.com/office/drawing/2014/main" id="{53B6F854-A18A-4E3E-86FB-7C75E7359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7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13"/>
    </mc:Choice>
    <mc:Fallback>
      <p:transition spd="slow" advTm="89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619672" y="908720"/>
            <a:ext cx="626068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Thank You</a:t>
            </a:r>
            <a:endParaRPr lang="th-TH" sz="138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266" name="Picture 2" descr="ศูนย์ศรีพัฒน์ คณะแพทยศาสตร์ มหาวิทยาลัยเชียงใหม่">
            <a:extLst>
              <a:ext uri="{FF2B5EF4-FFF2-40B4-BE49-F238E27FC236}">
                <a16:creationId xmlns:a16="http://schemas.microsoft.com/office/drawing/2014/main" id="{BC75DD28-E261-443A-9AA4-FCF131D8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08"/>
          <a:stretch/>
        </p:blipFill>
        <p:spPr bwMode="auto">
          <a:xfrm>
            <a:off x="2015716" y="2929758"/>
            <a:ext cx="5112568" cy="392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เสียง 4">
            <a:hlinkClick r:id="" action="ppaction://media"/>
            <a:extLst>
              <a:ext uri="{FF2B5EF4-FFF2-40B4-BE49-F238E27FC236}">
                <a16:creationId xmlns:a16="http://schemas.microsoft.com/office/drawing/2014/main" id="{4FCAE6B5-3D0E-4488-A551-592593308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06"/>
    </mc:Choice>
    <mc:Fallback>
      <p:transition spd="slow" advTm="18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67544" y="1052736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โรคไข้เลือดเป็นโรคจากการ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เชื้อ</a:t>
            </a:r>
            <a:r>
              <a:rPr lang="th-TH" sz="32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ไวรัสเด็ง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กี่ (</a:t>
            </a:r>
            <a:r>
              <a:rPr lang="en-US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Dengue)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โดยมีพาหะเป็น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ยุงลายตัวเมีย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โรคไข้เลือดออกเป็นโรคที่น่ากลัวสำหรับหลายคน เพราะมีความอันตรายถึงขั้น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เสียชีวิตได้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แต่ความจริงแล้วโรคนี้จะไม่มีความอันตรายถึงตายหากรู้ตั้งแต่เนิ่นๆ และได้รับการรักษาทัน ฉะนั้นจึงต้องสังเกตอาการเริ่มแรกให้ได้ เพื่อแยกแยะความแตกต่างของ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  <a:hlinkClick r:id="rId4"/>
              </a:rPr>
              <a:t>ไข้หวัดใหญ่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กับไข้เลือดออก</a:t>
            </a:r>
          </a:p>
        </p:txBody>
      </p:sp>
      <p:pic>
        <p:nvPicPr>
          <p:cNvPr id="2050" name="Picture 2" descr="โรคไข้เลือดออก">
            <a:extLst>
              <a:ext uri="{FF2B5EF4-FFF2-40B4-BE49-F238E27FC236}">
                <a16:creationId xmlns:a16="http://schemas.microsoft.com/office/drawing/2014/main" id="{F5032139-B1D4-40BC-A68D-3290FB482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05064"/>
            <a:ext cx="5331564" cy="215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เสียง 3">
            <a:hlinkClick r:id="" action="ppaction://media"/>
            <a:extLst>
              <a:ext uri="{FF2B5EF4-FFF2-40B4-BE49-F238E27FC236}">
                <a16:creationId xmlns:a16="http://schemas.microsoft.com/office/drawing/2014/main" id="{134F235A-C1C6-4CA2-A65B-E15CE6AB9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57"/>
    </mc:Choice>
    <mc:Fallback>
      <p:transition spd="slow" advTm="38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39552" y="882000"/>
            <a:ext cx="83169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เชื้อ</a:t>
            </a:r>
            <a:r>
              <a:rPr lang="th-TH" sz="3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เด็ง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กี่มีอยู่ 4 สายพันธุ์ ได้แก่ </a:t>
            </a:r>
          </a:p>
          <a:p>
            <a:pPr marL="714375" indent="185738">
              <a:buFont typeface="Wingdings" panose="05000000000000000000" pitchFamily="2" charset="2"/>
              <a:buChar char="v"/>
            </a:pPr>
            <a:r>
              <a:rPr lang="th-TH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เดงกี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-1, </a:t>
            </a:r>
          </a:p>
          <a:p>
            <a:pPr marL="714375" indent="185738">
              <a:buFont typeface="Wingdings" panose="05000000000000000000" pitchFamily="2" charset="2"/>
              <a:buChar char="v"/>
            </a:pPr>
            <a:r>
              <a:rPr lang="th-TH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เดงกี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-2, </a:t>
            </a:r>
          </a:p>
          <a:p>
            <a:pPr marL="714375" indent="185738">
              <a:buFont typeface="Wingdings" panose="05000000000000000000" pitchFamily="2" charset="2"/>
              <a:buChar char="v"/>
            </a:pPr>
            <a:r>
              <a:rPr lang="th-TH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เดงกี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-3 </a:t>
            </a:r>
          </a:p>
          <a:p>
            <a:pPr marL="714375" indent="185738">
              <a:buFont typeface="Wingdings" panose="05000000000000000000" pitchFamily="2" charset="2"/>
              <a:buChar char="v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เดงกี-4 </a:t>
            </a:r>
          </a:p>
          <a:p>
            <a:pPr marL="714375" indent="185738">
              <a:buFont typeface="Wingdings" panose="05000000000000000000" pitchFamily="2" charset="2"/>
              <a:buChar char="v"/>
            </a:pP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ใครที่ได้รับเชื้อ</a:t>
            </a:r>
            <a:r>
              <a:rPr lang="th-TH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ไวรัส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ไม่ว่าจะสายพันธุ์ใดก็สามารถเป็นโรคไข้เลือดออกได้ทั้งนั้น ซึ่งมีโรคไข้เลือดออกเป็นการติดเชื้อแบบรุนแรงที่สุด หากร่างกายติดเชื้อจากสายพันธุ์ใดร่างกายจะสร้างภูมิต้านทานสายพันธุ์นั้น แปลว่าเราจะไม่ติดเชื้อจากสายพันธุ์นั้นไปตลอดชีวิต แต่จะมีโอกาสติดเชื้อจากสายพันธุ์อื่นได้ นี่จึงเป็นที่มาของ 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“วัคซีนโรคไข้เลือดออก”</a:t>
            </a:r>
          </a:p>
        </p:txBody>
      </p:sp>
      <p:pic>
        <p:nvPicPr>
          <p:cNvPr id="4098" name="Picture 2" descr="อันตราย โรคไข้เลือดออก">
            <a:extLst>
              <a:ext uri="{FF2B5EF4-FFF2-40B4-BE49-F238E27FC236}">
                <a16:creationId xmlns:a16="http://schemas.microsoft.com/office/drawing/2014/main" id="{A1B56E20-3A19-4025-8D02-3A82EDB1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34" y="882000"/>
            <a:ext cx="3621227" cy="240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เสียง 4">
            <a:hlinkClick r:id="" action="ppaction://media"/>
            <a:extLst>
              <a:ext uri="{FF2B5EF4-FFF2-40B4-BE49-F238E27FC236}">
                <a16:creationId xmlns:a16="http://schemas.microsoft.com/office/drawing/2014/main" id="{ED301A56-AAFA-4ADE-8102-C8BE72D7E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4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53"/>
    </mc:Choice>
    <mc:Fallback>
      <p:transition spd="slow" advTm="3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827584" y="548680"/>
            <a:ext cx="7488832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05886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th-TH" sz="5000" b="1" dirty="0">
                <a:solidFill>
                  <a:srgbClr val="4D2BD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อาการและอาการแสดงของโรคไข้เลือดอก</a:t>
            </a:r>
            <a:endParaRPr lang="th-TH" b="1" dirty="0">
              <a:solidFill>
                <a:srgbClr val="4D2BDD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th-TH" sz="32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ไข้สูงเฉียบพลัน </a:t>
            </a:r>
            <a:r>
              <a:rPr lang="th-TH" sz="3200" b="0" i="0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ประมาณ 2-7 วัน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th-TH" sz="32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เบื่ออาหาร หน้าแดง </a:t>
            </a:r>
            <a:r>
              <a:rPr lang="th-TH" sz="3200" b="0" i="0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ปวดศีรษะ </a:t>
            </a:r>
            <a:r>
              <a:rPr lang="th-TH" sz="32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ร่วมกับอาการ</a:t>
            </a:r>
            <a:r>
              <a:rPr lang="th-TH" sz="3200" b="0" i="0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คลื่นไส้อาเจียน </a:t>
            </a:r>
            <a:r>
              <a:rPr lang="th-TH" sz="32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และมี</a:t>
            </a:r>
            <a:r>
              <a:rPr lang="th-TH" sz="3200" b="0" i="0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อาการปวดท้องร่วมด้วย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th-TH" sz="32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บางรายอาจมี</a:t>
            </a:r>
            <a:r>
              <a:rPr lang="th-TH" sz="3200" b="0" i="0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จุดเลือดสีแด</a:t>
            </a:r>
            <a:r>
              <a:rPr lang="th-TH" sz="32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งขึ้นตามลำตัว แขน ขา อาจมีเลือดกำเดาออกหรือเลือดออกตามไรฟัน และถ่ายอุจจาระดำเนื่องจากเลือดออก และอาจทำให้เกิดอาการช็อกได้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th-TH" sz="32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ในรายที่ช็อกจะสังเกตได้จากอาการไข้ลดแต่ผู้ป่วยซึมลง ตัวเย้น ชีพจรเบาเร็ว หมดสติ หากรักษาไม่ทันอาจเสียชีวิตได้</a:t>
            </a:r>
          </a:p>
        </p:txBody>
      </p:sp>
      <p:pic>
        <p:nvPicPr>
          <p:cNvPr id="3074" name="Picture 2" descr="โรคไข้เลือดออก ระยะ อาการไข้เลือดออก รักษาอย่างไร">
            <a:extLst>
              <a:ext uri="{FF2B5EF4-FFF2-40B4-BE49-F238E27FC236}">
                <a16:creationId xmlns:a16="http://schemas.microsoft.com/office/drawing/2014/main" id="{0AEBD9AD-C50D-4608-985D-A5FAB8049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607" y="5349994"/>
            <a:ext cx="2872393" cy="150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เสียง 2">
            <a:hlinkClick r:id="" action="ppaction://media"/>
            <a:extLst>
              <a:ext uri="{FF2B5EF4-FFF2-40B4-BE49-F238E27FC236}">
                <a16:creationId xmlns:a16="http://schemas.microsoft.com/office/drawing/2014/main" id="{7925857C-E963-4BC0-81DE-FFE1E8AC4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12837"/>
      </p:ext>
    </p:extLst>
  </p:cSld>
  <p:clrMapOvr>
    <a:masterClrMapping/>
  </p:clrMapOvr>
  <p:transition advTm="3959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-324544" y="836712"/>
            <a:ext cx="9144000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487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tabLst>
                <a:tab pos="2487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tabLst>
                <a:tab pos="2487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tabLst>
                <a:tab pos="2487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tabLst>
                <a:tab pos="2487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487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487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487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487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6000" b="1" dirty="0">
                <a:solidFill>
                  <a:srgbClr val="EA16A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การดำเนินโรค</a:t>
            </a:r>
            <a:r>
              <a:rPr lang="th-TH" sz="5000" b="1" dirty="0">
                <a:solidFill>
                  <a:srgbClr val="EA16A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5500" b="1" i="1" dirty="0">
                <a:solidFill>
                  <a:srgbClr val="CC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แบ่งเป็น 3 ระยะ</a:t>
            </a:r>
            <a:endParaRPr lang="th-TH" sz="5000" b="1" dirty="0">
              <a:solidFill>
                <a:srgbClr val="CC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0" hangingPunct="0">
              <a:spcBef>
                <a:spcPct val="50000"/>
              </a:spcBef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1. ระยะไข้</a:t>
            </a:r>
          </a:p>
          <a:p>
            <a:pPr eaLnBrk="0" hangingPunct="0">
              <a:spcBef>
                <a:spcPct val="50000"/>
              </a:spcBef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2. ระยะวิกฤต/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Leakage/Shock</a:t>
            </a:r>
          </a:p>
          <a:p>
            <a:pPr eaLnBrk="0" hangingPunct="0">
              <a:spcBef>
                <a:spcPct val="50000"/>
              </a:spcBef>
            </a:pP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3.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ระยะฟื้นตัว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122" name="Picture 2" descr="โรคไข้เลือดออก - โรงพยาบาลธนบุรี">
            <a:extLst>
              <a:ext uri="{FF2B5EF4-FFF2-40B4-BE49-F238E27FC236}">
                <a16:creationId xmlns:a16="http://schemas.microsoft.com/office/drawing/2014/main" id="{D772524E-2262-421A-8413-C9AF83103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7" b="12042"/>
          <a:stretch/>
        </p:blipFill>
        <p:spPr bwMode="auto">
          <a:xfrm>
            <a:off x="5580112" y="2132856"/>
            <a:ext cx="3414690" cy="301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เสียง 1">
            <a:hlinkClick r:id="" action="ppaction://media"/>
            <a:extLst>
              <a:ext uri="{FF2B5EF4-FFF2-40B4-BE49-F238E27FC236}">
                <a16:creationId xmlns:a16="http://schemas.microsoft.com/office/drawing/2014/main" id="{DA7D08FD-E252-4008-8873-3111968AB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94839"/>
      </p:ext>
    </p:extLst>
  </p:cSld>
  <p:clrMapOvr>
    <a:masterClrMapping/>
  </p:clrMapOvr>
  <p:transition advTm="2669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503040" y="548680"/>
            <a:ext cx="7309320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th-TH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ระยะไข้</a:t>
            </a:r>
          </a:p>
          <a:p>
            <a:pPr marL="1341438" indent="-6191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มีไข้สูงลอย 40 - 41 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ประมาณ 2-7 วัน</a:t>
            </a:r>
          </a:p>
          <a:p>
            <a:pPr marL="1341438" indent="-6191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หน้าแดง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(Flushed face)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ไม่ไอ ไม่มีน้ำมูก</a:t>
            </a:r>
          </a:p>
          <a:p>
            <a:pPr marL="1341438" indent="-6191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อาเจียน กินได้น้อย ซึม</a:t>
            </a:r>
          </a:p>
          <a:p>
            <a:pPr marL="1341438" indent="-6191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ปวดศีรษะ ปวดกล้ามเนื้อ ปวดกระดูก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(Break bone fever)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341438" indent="-6191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en-US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ผื่นแบบ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Maculopapular rash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341438" indent="-6191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มีอาการเลือดออก เช่น มีเลือดกำเดาไหล</a:t>
            </a:r>
          </a:p>
          <a:p>
            <a:pPr marL="1341438" indent="-6191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Hepatomegaly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(พบวันที่ 3 - 4)             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341438" indent="-6191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i="0" dirty="0" err="1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tourniquet test </a:t>
            </a:r>
            <a:r>
              <a:rPr lang="th-TH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ให้ผลบวก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170" name="Picture 2" descr="การรักษา ไข้เลือดออก - ร้านคลีนิกยาออนไลน์ คลีนิกยา ร้านขายยา ร้าน ...">
            <a:extLst>
              <a:ext uri="{FF2B5EF4-FFF2-40B4-BE49-F238E27FC236}">
                <a16:creationId xmlns:a16="http://schemas.microsoft.com/office/drawing/2014/main" id="{412EB188-CCCC-4CE5-8EFC-9011DDF86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33056"/>
            <a:ext cx="2933095" cy="27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เสียง 1">
            <a:hlinkClick r:id="" action="ppaction://media"/>
            <a:extLst>
              <a:ext uri="{FF2B5EF4-FFF2-40B4-BE49-F238E27FC236}">
                <a16:creationId xmlns:a16="http://schemas.microsoft.com/office/drawing/2014/main" id="{F3BB1358-BA7A-46F6-B3DE-B7AC124F6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1461"/>
      </p:ext>
    </p:extLst>
  </p:cSld>
  <p:clrMapOvr>
    <a:masterClrMapping/>
  </p:clrMapOvr>
  <p:transition advTm="51772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503548" y="1052736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วิธีการสังเกตลักษณะของตุ่มไข้เลือดออก</a:t>
            </a:r>
          </a:p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การสังเกตลักษณะของตุ่มที่เกิดขึ้นว่ามาจากแมลงกัดต่อย ผลพวงจากโรคอื่น หรือเป็นตุ่มที่มาจากไข้เลือดออก ซึ่งจะมีทั้งแบบที่มีไข้ร่วมด้วยและแบบที่ไม่มีอาการไข้ บางครั้งผู้ป่วยและคนใกล้ชิดจำเป็นต้องสังเกตอาการให้ดีดังนี้</a:t>
            </a:r>
            <a:endParaRPr lang="th-TH" sz="3200" b="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เสียง 1">
            <a:hlinkClick r:id="" action="ppaction://media"/>
            <a:extLst>
              <a:ext uri="{FF2B5EF4-FFF2-40B4-BE49-F238E27FC236}">
                <a16:creationId xmlns:a16="http://schemas.microsoft.com/office/drawing/2014/main" id="{901C79D6-3350-4D1B-A865-D304D91EC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6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8"/>
    </mc:Choice>
    <mc:Fallback>
      <p:transition spd="slow" advTm="10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83569" y="797511"/>
            <a:ext cx="79107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ตุ่มที่เกิดขึ้นจากไข้เลือดออก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ควรสังเกตตั้งแต่อาการไข้ที่จะพบร่วมด้วย </a:t>
            </a:r>
            <a:r>
              <a:rPr lang="th-TH" sz="32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หากไข้สูงนำมาแล้ว 2-7 วัน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ภายหลังจากไข้เริ่มลดลง ในระยะดังกล่าวจะปรากฏผื่นแดงขึ้นมา ผื่นเหล่านี้เมื่อขึ้นมาแล้วจัดอยู่ในระยะที่ต้องระมัดระวัง เสี่ยงต่อการเกิดภาวะช็อกได้ ลักษณะของตุ่มจะเป็นตุ่มแดง มีขนาดเล็ก กระจายไปทั่วทั้งตัว ไม่ว่าจะเป็นแขน ขา ลำตัว หรือตามใบหน้า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005064"/>
            <a:ext cx="3448050" cy="2295525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5"/>
          <a:srcRect l="13474" t="13579" r="12920" b="12594"/>
          <a:stretch/>
        </p:blipFill>
        <p:spPr>
          <a:xfrm>
            <a:off x="4644008" y="4005064"/>
            <a:ext cx="3950299" cy="222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เสียง 4">
            <a:hlinkClick r:id="" action="ppaction://media"/>
            <a:extLst>
              <a:ext uri="{FF2B5EF4-FFF2-40B4-BE49-F238E27FC236}">
                <a16:creationId xmlns:a16="http://schemas.microsoft.com/office/drawing/2014/main" id="{59927571-C65E-4BFB-BCBF-C6BC6656F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0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39"/>
    </mc:Choice>
    <mc:Fallback>
      <p:transition spd="slow" advTm="20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836712"/>
            <a:ext cx="91440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582613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การดูแลรักษาระยะไข้</a:t>
            </a:r>
          </a:p>
          <a:p>
            <a:pPr marL="1341438" indent="-5302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การลดไ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เช็ดตัวลดไข้ ร่วมกับทานยา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Paracetamol </a:t>
            </a: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เท่านั้น</a:t>
            </a:r>
          </a:p>
          <a:p>
            <a:pPr marL="1341438" indent="-5302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อาหารอ่อน, ดื่ม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ORS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งด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อาหารสี ดำ แดง น้ำตาล</a:t>
            </a:r>
          </a:p>
          <a:p>
            <a:pPr marL="1341438" indent="-5302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ยาอื่นๆ ใช้เท่าที่จำเป็น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 ยากันชัก, ยาแก้อาเจียน,</a:t>
            </a:r>
          </a:p>
          <a:p>
            <a:pPr marL="811213" eaLnBrk="0" hangingPunct="0">
              <a:spcBef>
                <a:spcPct val="50000"/>
              </a:spcBef>
            </a:pPr>
            <a:r>
              <a:rPr lang="th-TH" sz="3200" b="1" i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ห้ามรับประทานยากลุ่ม</a:t>
            </a:r>
            <a:r>
              <a:rPr lang="th-TH" sz="3200" b="1" i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Steroid,NSAID</a:t>
            </a:r>
            <a:r>
              <a:rPr lang="en-US" sz="3200" i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i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(เช่น ยาแอสไพริน)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341438" indent="-530225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การให้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สารน้ำ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ให้เมื่อขาดน้ำเท่านั้น (ไม่เกิน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M/2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เสียง 1">
            <a:hlinkClick r:id="" action="ppaction://media"/>
            <a:extLst>
              <a:ext uri="{FF2B5EF4-FFF2-40B4-BE49-F238E27FC236}">
                <a16:creationId xmlns:a16="http://schemas.microsoft.com/office/drawing/2014/main" id="{87951D14-5945-4942-BD21-A723B6D0B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65912"/>
      </p:ext>
    </p:extLst>
  </p:cSld>
  <p:clrMapOvr>
    <a:masterClrMapping/>
  </p:clrMapOvr>
  <p:transition advTm="19080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2|3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987</Words>
  <Application>Microsoft Office PowerPoint</Application>
  <PresentationFormat>นำเสนอทางหน้าจอ (4:3)</PresentationFormat>
  <Paragraphs>76</Paragraphs>
  <Slides>16</Slides>
  <Notes>0</Notes>
  <HiddenSlides>0</HiddenSlides>
  <MMClips>16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16</vt:i4>
      </vt:variant>
    </vt:vector>
  </HeadingPairs>
  <TitlesOfParts>
    <vt:vector size="21" baseType="lpstr">
      <vt:lpstr>Arial</vt:lpstr>
      <vt:lpstr>Calibri</vt:lpstr>
      <vt:lpstr>TH SarabunPSK</vt:lpstr>
      <vt:lpstr>Wingdings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3. ระยะฟื้นตัว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Napassawan</dc:creator>
  <cp:lastModifiedBy>Nathakon Nilnate</cp:lastModifiedBy>
  <cp:revision>26</cp:revision>
  <dcterms:created xsi:type="dcterms:W3CDTF">2013-06-21T10:44:51Z</dcterms:created>
  <dcterms:modified xsi:type="dcterms:W3CDTF">2020-04-29T09:38:50Z</dcterms:modified>
</cp:coreProperties>
</file>