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257" r:id="rId4"/>
    <p:sldId id="258" r:id="rId5"/>
    <p:sldId id="276" r:id="rId6"/>
    <p:sldId id="259" r:id="rId7"/>
    <p:sldId id="277" r:id="rId8"/>
    <p:sldId id="260" r:id="rId9"/>
    <p:sldId id="279" r:id="rId10"/>
    <p:sldId id="280" r:id="rId11"/>
    <p:sldId id="278" r:id="rId12"/>
    <p:sldId id="281" r:id="rId13"/>
    <p:sldId id="282" r:id="rId14"/>
    <p:sldId id="283" r:id="rId15"/>
    <p:sldId id="284" r:id="rId16"/>
    <p:sldId id="286" r:id="rId17"/>
    <p:sldId id="287" r:id="rId18"/>
    <p:sldId id="285" r:id="rId19"/>
    <p:sldId id="261" r:id="rId20"/>
    <p:sldId id="262" r:id="rId21"/>
    <p:sldId id="264" r:id="rId22"/>
    <p:sldId id="263" r:id="rId23"/>
    <p:sldId id="265" r:id="rId24"/>
    <p:sldId id="288" r:id="rId25"/>
    <p:sldId id="267" r:id="rId26"/>
    <p:sldId id="266" r:id="rId27"/>
    <p:sldId id="268" r:id="rId28"/>
    <p:sldId id="270" r:id="rId29"/>
    <p:sldId id="271" r:id="rId30"/>
    <p:sldId id="272" r:id="rId31"/>
    <p:sldId id="273" r:id="rId32"/>
    <p:sldId id="274" r:id="rId33"/>
    <p:sldId id="275" r:id="rId3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สี่เหลี่ยมผืนผ้า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สี่เหลี่ยมผืนผ้า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สี่เหลี่ยมผืนผ้า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สี่เหลี่ยมผืนผ้า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สี่เหลี่ยมมุมมน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สี่เหลี่ยมมุมมน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F5F293D-20BF-487A-BFA7-792ABC73B8A5}" type="datetimeFigureOut">
              <a:rPr lang="th-TH" smtClean="0"/>
              <a:pPr/>
              <a:t>02/04/63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02/04/63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02/04/63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02/04/63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02/04/63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02/04/63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26" name="ตัวยึดวันที่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5F293D-20BF-487A-BFA7-792ABC73B8A5}" type="datetimeFigureOut">
              <a:rPr lang="th-TH" smtClean="0"/>
              <a:pPr/>
              <a:t>02/04/63</a:t>
            </a:fld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8" name="ตัวยึดท้ายกระดา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F5F293D-20BF-487A-BFA7-792ABC73B8A5}" type="datetimeFigureOut">
              <a:rPr lang="th-TH" smtClean="0"/>
              <a:pPr/>
              <a:t>02/04/63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02/04/63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02/04/63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02/04/63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สี่เหลี่ยมผืนผ้า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สี่เหลี่ยมผืนผ้า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สี่เหลี่ยมผืนผ้า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สี่เหลี่ยมผืนผ้า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สี่เหลี่ยมมุมมน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สี่เหลี่ยมมุมมน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สี่เหลี่ยมผืนผ้า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สี่เหลี่ยมผืนผ้า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สี่เหลี่ยมผืนผ้า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สี่เหลี่ยมผืนผ้า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สี่เหลี่ยมผืนผ้า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สี่เหลี่ยมผืนผ้า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F5F293D-20BF-487A-BFA7-792ABC73B8A5}" type="datetimeFigureOut">
              <a:rPr lang="th-TH" smtClean="0"/>
              <a:pPr/>
              <a:t>02/04/63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57200" y="2071678"/>
            <a:ext cx="8458200" cy="1470025"/>
          </a:xfrm>
        </p:spPr>
        <p:txBody>
          <a:bodyPr>
            <a:noAutofit/>
          </a:bodyPr>
          <a:lstStyle/>
          <a:p>
            <a:pPr algn="ctr"/>
            <a:r>
              <a:rPr lang="th-TH" sz="5400" b="1" dirty="0">
                <a:solidFill>
                  <a:srgbClr val="FFC000"/>
                </a:solidFill>
                <a:latin typeface="FreesiaUPC" pitchFamily="34" charset="-34"/>
                <a:cs typeface="FreesiaUPC" pitchFamily="34" charset="-34"/>
              </a:rPr>
              <a:t>ประวัติ องค์ความรู้และการประยุกต์ใช้การนวดไทย</a:t>
            </a:r>
            <a:endParaRPr lang="th-TH" sz="5400" dirty="0">
              <a:solidFill>
                <a:srgbClr val="FFC000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4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57200" y="4391044"/>
            <a:ext cx="8401080" cy="1752600"/>
          </a:xfrm>
        </p:spPr>
        <p:txBody>
          <a:bodyPr>
            <a:noAutofit/>
          </a:bodyPr>
          <a:lstStyle/>
          <a:p>
            <a:pPr algn="ctr"/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อ</a:t>
            </a:r>
            <a:r>
              <a:rPr lang="en-US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กิติศักดิ์ รุจิ</a:t>
            </a:r>
            <a:r>
              <a:rPr lang="th-TH" sz="3200" b="1" dirty="0" err="1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กาญ</a:t>
            </a:r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จนรัตน์</a:t>
            </a:r>
            <a:endParaRPr lang="en-US" sz="3200" b="1" dirty="0">
              <a:solidFill>
                <a:schemeClr val="tx1"/>
              </a:solidFill>
              <a:latin typeface="FreesiaUPC" pitchFamily="34" charset="-34"/>
              <a:cs typeface="FreesiaUPC" pitchFamily="34" charset="-34"/>
            </a:endParaRPr>
          </a:p>
          <a:p>
            <a:pPr algn="ctr"/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สาขาการแพทย์แผนไทย คณะพยาบาลศาสตร์</a:t>
            </a:r>
            <a:endParaRPr lang="en-US" sz="3200" b="1" dirty="0">
              <a:solidFill>
                <a:schemeClr val="tx1"/>
              </a:solidFill>
              <a:latin typeface="FreesiaUPC" pitchFamily="34" charset="-34"/>
              <a:cs typeface="FreesiaUPC" pitchFamily="34" charset="-34"/>
            </a:endParaRPr>
          </a:p>
          <a:p>
            <a:pPr algn="ctr"/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มหาวิทยาลัยราช</a:t>
            </a:r>
            <a:r>
              <a:rPr lang="th-TH" sz="3200" b="1" dirty="0" err="1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ภัฏ</a:t>
            </a:r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เพชรบุรี</a:t>
            </a:r>
            <a:endParaRPr lang="en-US" sz="3200" b="1" dirty="0">
              <a:solidFill>
                <a:schemeClr val="tx1"/>
              </a:solidFill>
              <a:latin typeface="FreesiaUPC" pitchFamily="34" charset="-34"/>
              <a:cs typeface="FreesiaUPC" pitchFamily="34" charset="-34"/>
            </a:endParaRPr>
          </a:p>
          <a:p>
            <a:pPr algn="ctr"/>
            <a:endParaRPr lang="th-TH" sz="3200" b="1" dirty="0"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857224" y="2000240"/>
            <a:ext cx="7358114" cy="485776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 รัชกาลที่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6</a:t>
            </a:r>
          </a:p>
          <a:p>
            <a:pPr lvl="0"/>
            <a:r>
              <a:rPr lang="th-TH" dirty="0">
                <a:latin typeface="FreesiaUPC" pitchFamily="34" charset="-34"/>
                <a:cs typeface="FreesiaUPC" pitchFamily="34" charset="-34"/>
              </a:rPr>
              <a:t>ยกเลิกการเรียนวิชาการแพทย์แผนไทย</a:t>
            </a:r>
            <a:endParaRPr lang="en-US" dirty="0">
              <a:latin typeface="FreesiaUPC" pitchFamily="34" charset="-34"/>
              <a:cs typeface="FreesiaUPC" pitchFamily="34" charset="-34"/>
            </a:endParaRPr>
          </a:p>
          <a:p>
            <a:pPr lvl="0"/>
            <a:r>
              <a:rPr lang="th-TH" dirty="0">
                <a:latin typeface="FreesiaUPC" pitchFamily="34" charset="-34"/>
                <a:cs typeface="FreesiaUPC" pitchFamily="34" charset="-34"/>
              </a:rPr>
              <a:t>กรมแพทย์หลวงถูกยุบ หมอหลวงที่เคยรับราชการอยู่ ต้องออกมาประกอบวิชาชีพส่วนตัว นับเป็นการสิ้นสุดบทบาทของการแพทย์แผนไทยและการนวดไทยในราชสำนักสยาม ซึ่งสืบเนื่องยาวนานไม่น้อยกว่า 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460 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ปี นับจากกรุงศรีอยุธยา</a:t>
            </a:r>
            <a:endParaRPr lang="en-US" dirty="0">
              <a:latin typeface="FreesiaUPC" pitchFamily="34" charset="-34"/>
              <a:cs typeface="FreesiaUPC" pitchFamily="34" charset="-34"/>
            </a:endParaRPr>
          </a:p>
          <a:p>
            <a:pPr lvl="0"/>
            <a:r>
              <a:rPr lang="th-TH" dirty="0">
                <a:latin typeface="FreesiaUPC" pitchFamily="34" charset="-34"/>
                <a:cs typeface="FreesiaUPC" pitchFamily="34" charset="-34"/>
              </a:rPr>
              <a:t>โปรดเกล้าฯ ให้ตราพระราชบัญญัติการแพทย์ พระพุทธศักราช 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2466 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ซึ่งเป็นกฎหมายด้านสุขภาพฉบับแรกของสยามประเทศ ระบุ “การนวด” อยู่ในนิยามของการประกอบโรคศิลปะแผนโบราณอย่างชัดเจน</a:t>
            </a:r>
            <a:endParaRPr lang="en-US" dirty="0">
              <a:latin typeface="FreesiaUPC" pitchFamily="34" charset="-34"/>
              <a:cs typeface="FreesiaUPC" pitchFamily="34" charset="-34"/>
            </a:endParaRPr>
          </a:p>
          <a:p>
            <a:pPr algn="ctr">
              <a:buNone/>
            </a:pPr>
            <a:endParaRPr lang="th-TH" sz="3200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h-TH" sz="3600" b="1" dirty="0">
                <a:latin typeface="FreesiaUPC" pitchFamily="34" charset="-34"/>
                <a:cs typeface="FreesiaUPC" pitchFamily="34" charset="-34"/>
              </a:rPr>
              <a:t>สมัยกรุงรัตนโกสินทร์ ประมาณปี พ</a:t>
            </a:r>
            <a:r>
              <a:rPr lang="en-US" sz="3600" b="1" dirty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sz="3600" b="1" dirty="0">
                <a:latin typeface="FreesiaUPC" pitchFamily="34" charset="-34"/>
                <a:cs typeface="FreesiaUPC" pitchFamily="34" charset="-34"/>
              </a:rPr>
              <a:t>ศ</a:t>
            </a:r>
            <a:r>
              <a:rPr lang="en-US" sz="3600" b="1" dirty="0">
                <a:latin typeface="FreesiaUPC" pitchFamily="34" charset="-34"/>
                <a:cs typeface="FreesiaUPC" pitchFamily="34" charset="-34"/>
              </a:rPr>
              <a:t>. 2325-</a:t>
            </a:r>
            <a:r>
              <a:rPr lang="th-TH" sz="3600" b="1" dirty="0">
                <a:latin typeface="FreesiaUPC" pitchFamily="34" charset="-34"/>
                <a:cs typeface="FreesiaUPC" pitchFamily="34" charset="-34"/>
              </a:rPr>
              <a:t>ปัจจุบัน</a:t>
            </a:r>
            <a:endParaRPr lang="th-TH" sz="3600" dirty="0"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857224" y="2000240"/>
            <a:ext cx="7358114" cy="5429288"/>
          </a:xfrm>
        </p:spPr>
        <p:txBody>
          <a:bodyPr>
            <a:normAutofit/>
          </a:bodyPr>
          <a:lstStyle/>
          <a:p>
            <a:pPr marL="624078" indent="-514350">
              <a:buClr>
                <a:schemeClr val="tx1"/>
              </a:buClr>
              <a:buFont typeface="Courier New" pitchFamily="49" charset="0"/>
              <a:buChar char="o"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รัชกาลที่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7</a:t>
            </a:r>
          </a:p>
          <a:p>
            <a:pPr lvl="0"/>
            <a:r>
              <a:rPr lang="th-TH" dirty="0">
                <a:latin typeface="FreesiaUPC" pitchFamily="34" charset="-34"/>
                <a:cs typeface="FreesiaUPC" pitchFamily="34" charset="-34"/>
              </a:rPr>
              <a:t>มีกฎเสนาบดี แบ่งผู้ประกอบโรคศิลปะเป็นแผนปัจจุบันและแผนโบราณ ทำให้มีการขึ้นทะเบียนผู้ประกอบโรคศิลปะแผนโบราณสาขาการนวดเป็นครั้งแรก</a:t>
            </a:r>
            <a:endParaRPr lang="en-US" dirty="0">
              <a:latin typeface="FreesiaUPC" pitchFamily="34" charset="-34"/>
              <a:cs typeface="FreesiaUPC" pitchFamily="34" charset="-34"/>
            </a:endParaRPr>
          </a:p>
          <a:p>
            <a:pPr lvl="0"/>
            <a:r>
              <a:rPr lang="th-TH" dirty="0">
                <a:latin typeface="FreesiaUPC" pitchFamily="34" charset="-34"/>
                <a:cs typeface="FreesiaUPC" pitchFamily="34" charset="-34"/>
              </a:rPr>
              <a:t>พ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ศ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. 2475 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(หลังการเปลี่ยนแปลงการปกครอง 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24 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มิถุนายน 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2475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) มีการก่อตั้งสมาคมแพทย์แผนโบราณแห่งประเทศไทย มีการสอนนวด</a:t>
            </a:r>
            <a:endParaRPr lang="en-US" b="1" dirty="0">
              <a:latin typeface="FreesiaUPC" pitchFamily="34" charset="-34"/>
              <a:cs typeface="FreesiaUPC" pitchFamily="34" charset="-34"/>
            </a:endParaRPr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รัชกาลที่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8</a:t>
            </a:r>
            <a:endParaRPr lang="en-US" sz="3200" dirty="0">
              <a:latin typeface="FreesiaUPC" pitchFamily="34" charset="-34"/>
              <a:cs typeface="FreesiaUPC" pitchFamily="34" charset="-34"/>
            </a:endParaRPr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รัชกาลที่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9</a:t>
            </a:r>
          </a:p>
          <a:p>
            <a:pPr algn="ctr">
              <a:buNone/>
            </a:pPr>
            <a:endParaRPr lang="th-TH" sz="3200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h-TH" sz="3600" b="1" dirty="0">
                <a:latin typeface="FreesiaUPC" pitchFamily="34" charset="-34"/>
                <a:cs typeface="FreesiaUPC" pitchFamily="34" charset="-34"/>
              </a:rPr>
              <a:t>สมัยกรุงรัตนโกสินทร์ ประมาณปี พ</a:t>
            </a:r>
            <a:r>
              <a:rPr lang="en-US" sz="3600" b="1" dirty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sz="3600" b="1" dirty="0">
                <a:latin typeface="FreesiaUPC" pitchFamily="34" charset="-34"/>
                <a:cs typeface="FreesiaUPC" pitchFamily="34" charset="-34"/>
              </a:rPr>
              <a:t>ศ</a:t>
            </a:r>
            <a:r>
              <a:rPr lang="en-US" sz="3600" b="1" dirty="0">
                <a:latin typeface="FreesiaUPC" pitchFamily="34" charset="-34"/>
                <a:cs typeface="FreesiaUPC" pitchFamily="34" charset="-34"/>
              </a:rPr>
              <a:t>. 2325-</a:t>
            </a:r>
            <a:r>
              <a:rPr lang="th-TH" sz="3600" b="1" dirty="0">
                <a:latin typeface="FreesiaUPC" pitchFamily="34" charset="-34"/>
                <a:cs typeface="FreesiaUPC" pitchFamily="34" charset="-34"/>
              </a:rPr>
              <a:t>ปัจจุบัน</a:t>
            </a:r>
            <a:endParaRPr lang="th-TH" sz="3600" dirty="0"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857224" y="2000240"/>
            <a:ext cx="7358114" cy="5429288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รัชกาลที่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8</a:t>
            </a:r>
          </a:p>
          <a:p>
            <a:pPr lvl="0" algn="thaiDist">
              <a:buClr>
                <a:schemeClr val="tx1"/>
              </a:buClr>
              <a:buNone/>
            </a:pPr>
            <a:r>
              <a:rPr lang="th-TH" sz="3200" dirty="0">
                <a:latin typeface="FreesiaUPC" pitchFamily="34" charset="-34"/>
                <a:cs typeface="FreesiaUPC" pitchFamily="34" charset="-34"/>
              </a:rPr>
              <a:t>		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ตรา พ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ร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บ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. 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ควบคุมการประกอบโรคศิลปะ พ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ศ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. 2479 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โดยยกเลิก พ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ร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บ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. 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การแพทย์ 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2466 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และตัดสาขาการนวดในการประกอบโรคศิลปะแผนโบราณออก โดยไม่มีบทเฉพาะ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-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กาล ซึ่งหมายความว่า ไม่ควบคุมการนวดไทย</a:t>
            </a:r>
            <a:endParaRPr lang="en-US" sz="3200" dirty="0">
              <a:latin typeface="FreesiaUPC" pitchFamily="34" charset="-34"/>
              <a:cs typeface="FreesiaUPC" pitchFamily="34" charset="-34"/>
            </a:endParaRPr>
          </a:p>
          <a:p>
            <a:pPr algn="ctr">
              <a:buNone/>
            </a:pPr>
            <a:endParaRPr lang="th-TH" sz="3200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h-TH" sz="3600" b="1" dirty="0">
                <a:latin typeface="FreesiaUPC" pitchFamily="34" charset="-34"/>
                <a:cs typeface="FreesiaUPC" pitchFamily="34" charset="-34"/>
              </a:rPr>
              <a:t>สมัยกรุงรัตนโกสินทร์ ประมาณปี พ</a:t>
            </a:r>
            <a:r>
              <a:rPr lang="en-US" sz="3600" b="1" dirty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sz="3600" b="1" dirty="0">
                <a:latin typeface="FreesiaUPC" pitchFamily="34" charset="-34"/>
                <a:cs typeface="FreesiaUPC" pitchFamily="34" charset="-34"/>
              </a:rPr>
              <a:t>ศ</a:t>
            </a:r>
            <a:r>
              <a:rPr lang="en-US" sz="3600" b="1" dirty="0">
                <a:latin typeface="FreesiaUPC" pitchFamily="34" charset="-34"/>
                <a:cs typeface="FreesiaUPC" pitchFamily="34" charset="-34"/>
              </a:rPr>
              <a:t>. 2325-</a:t>
            </a:r>
            <a:r>
              <a:rPr lang="th-TH" sz="3600" b="1" dirty="0">
                <a:latin typeface="FreesiaUPC" pitchFamily="34" charset="-34"/>
                <a:cs typeface="FreesiaUPC" pitchFamily="34" charset="-34"/>
              </a:rPr>
              <a:t>ปัจจุบัน</a:t>
            </a:r>
            <a:endParaRPr lang="th-TH" sz="3600" dirty="0"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857224" y="2000240"/>
            <a:ext cx="7358114" cy="5429288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รัชกาลที่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9</a:t>
            </a:r>
          </a:p>
          <a:p>
            <a:pPr>
              <a:buClr>
                <a:schemeClr val="tx1"/>
              </a:buClr>
            </a:pPr>
            <a:r>
              <a:rPr lang="th-TH" dirty="0">
                <a:latin typeface="FreesiaUPC" pitchFamily="34" charset="-34"/>
                <a:cs typeface="FreesiaUPC" pitchFamily="34" charset="-34"/>
              </a:rPr>
              <a:t>มีการก่อตั้งโรงเรียนแพทย์แผนโบราณที่วัด</a:t>
            </a:r>
            <a:r>
              <a:rPr lang="th-TH" dirty="0" err="1">
                <a:latin typeface="FreesiaUPC" pitchFamily="34" charset="-34"/>
                <a:cs typeface="FreesiaUPC" pitchFamily="34" charset="-34"/>
              </a:rPr>
              <a:t>พระเช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ตุพนฯ ในระยะแรกมีการเรียนการสอนเฉพาะวิชาเวชกรรมแผนโบราณ และเภสัชกรรมแผนโบราณเท่านั้น ต่อมาเมื่อปี พ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ศ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. 2504 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พระบาทสมเด็จพระเจ้าอยู่หัวได้เสด็จพระราชดำเนินไปในงานประกวดกวีที่วัด</a:t>
            </a:r>
            <a:r>
              <a:rPr lang="th-TH" dirty="0" err="1">
                <a:latin typeface="FreesiaUPC" pitchFamily="34" charset="-34"/>
                <a:cs typeface="FreesiaUPC" pitchFamily="34" charset="-34"/>
              </a:rPr>
              <a:t>พระเช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ตุพนฯ เสด็จผ่านหน้าโรงเรียนแพทย์แผนโบราณ คณาจารย์ได้นำตำราแพทย์แผนโบราณของโรงเรียนอายุรเวททูลเกล้าถวาย ทรงถามถึงวิชาหมอนวด ปี พ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ศ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. 2506 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ได้ก่อตั้งสมาคมแพทย์แผนโบราณวัด</a:t>
            </a:r>
            <a:r>
              <a:rPr lang="th-TH" dirty="0" err="1">
                <a:latin typeface="FreesiaUPC" pitchFamily="34" charset="-34"/>
                <a:cs typeface="FreesiaUPC" pitchFamily="34" charset="-34"/>
              </a:rPr>
              <a:t>พระเช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ตุพนฯ ขึ้นมีการสอนและให้บริการนวดแผนโบราณ</a:t>
            </a:r>
            <a:endParaRPr lang="en-US" dirty="0">
              <a:latin typeface="FreesiaUPC" pitchFamily="34" charset="-34"/>
              <a:cs typeface="FreesiaUPC" pitchFamily="34" charset="-34"/>
            </a:endParaRPr>
          </a:p>
          <a:p>
            <a:pPr>
              <a:buClr>
                <a:schemeClr val="tx1"/>
              </a:buClr>
              <a:buNone/>
            </a:pPr>
            <a:endParaRPr lang="en-US" sz="3200" b="1" dirty="0">
              <a:latin typeface="FreesiaUPC" pitchFamily="34" charset="-34"/>
              <a:cs typeface="FreesiaUPC" pitchFamily="34" charset="-34"/>
            </a:endParaRPr>
          </a:p>
          <a:p>
            <a:pPr algn="ctr">
              <a:buNone/>
            </a:pPr>
            <a:endParaRPr lang="th-TH" sz="3200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h-TH" sz="3600" b="1" dirty="0">
                <a:latin typeface="FreesiaUPC" pitchFamily="34" charset="-34"/>
                <a:cs typeface="FreesiaUPC" pitchFamily="34" charset="-34"/>
              </a:rPr>
              <a:t>สมัยกรุงรัตนโกสินทร์ ประมาณปี พ</a:t>
            </a:r>
            <a:r>
              <a:rPr lang="en-US" sz="3600" b="1" dirty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sz="3600" b="1" dirty="0">
                <a:latin typeface="FreesiaUPC" pitchFamily="34" charset="-34"/>
                <a:cs typeface="FreesiaUPC" pitchFamily="34" charset="-34"/>
              </a:rPr>
              <a:t>ศ</a:t>
            </a:r>
            <a:r>
              <a:rPr lang="en-US" sz="3600" b="1" dirty="0">
                <a:latin typeface="FreesiaUPC" pitchFamily="34" charset="-34"/>
                <a:cs typeface="FreesiaUPC" pitchFamily="34" charset="-34"/>
              </a:rPr>
              <a:t>. 2325-</a:t>
            </a:r>
            <a:r>
              <a:rPr lang="th-TH" sz="3600" b="1" dirty="0">
                <a:latin typeface="FreesiaUPC" pitchFamily="34" charset="-34"/>
                <a:cs typeface="FreesiaUPC" pitchFamily="34" charset="-34"/>
              </a:rPr>
              <a:t>ปัจจุบัน</a:t>
            </a:r>
            <a:endParaRPr lang="th-TH" sz="3600" dirty="0"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857224" y="2000240"/>
            <a:ext cx="7358114" cy="5429288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รัชกาลที่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9</a:t>
            </a:r>
          </a:p>
          <a:p>
            <a:pPr>
              <a:buClr>
                <a:schemeClr val="tx1"/>
              </a:buClr>
            </a:pPr>
            <a:r>
              <a:rPr lang="th-TH" dirty="0">
                <a:latin typeface="FreesiaUPC" pitchFamily="34" charset="-34"/>
                <a:cs typeface="FreesiaUPC" pitchFamily="34" charset="-34"/>
              </a:rPr>
              <a:t>มีการจัดตั้งสมาคมต่างๆ </a:t>
            </a:r>
          </a:p>
          <a:p>
            <a:pPr>
              <a:buClr>
                <a:schemeClr val="tx1"/>
              </a:buClr>
            </a:pPr>
            <a:r>
              <a:rPr lang="th-TH" dirty="0">
                <a:latin typeface="FreesiaUPC" pitchFamily="34" charset="-34"/>
                <a:cs typeface="FreesiaUPC" pitchFamily="34" charset="-34"/>
              </a:rPr>
              <a:t>สถาบันการศึกษา</a:t>
            </a:r>
          </a:p>
          <a:p>
            <a:pPr>
              <a:buClr>
                <a:schemeClr val="tx1"/>
              </a:buClr>
            </a:pPr>
            <a:r>
              <a:rPr lang="th-TH" dirty="0">
                <a:latin typeface="FreesiaUPC" pitchFamily="34" charset="-34"/>
                <a:cs typeface="FreesiaUPC" pitchFamily="34" charset="-34"/>
              </a:rPr>
              <a:t>ภาครัฐและเอกชนให้ความสำคัญ</a:t>
            </a:r>
          </a:p>
          <a:p>
            <a:pPr>
              <a:buClr>
                <a:schemeClr val="tx1"/>
              </a:buClr>
            </a:pPr>
            <a:r>
              <a:rPr lang="th-TH" dirty="0">
                <a:latin typeface="FreesiaUPC" pitchFamily="34" charset="-34"/>
                <a:cs typeface="FreesiaUPC" pitchFamily="34" charset="-34"/>
              </a:rPr>
              <a:t>พ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ร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บ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. 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การประกอบโรคศิลปะ พ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ศ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. 2542</a:t>
            </a:r>
          </a:p>
          <a:p>
            <a:pPr>
              <a:buClr>
                <a:schemeClr val="tx1"/>
              </a:buClr>
            </a:pPr>
            <a:r>
              <a:rPr lang="th-TH" dirty="0">
                <a:latin typeface="FreesiaUPC" pitchFamily="34" charset="-34"/>
                <a:cs typeface="FreesiaUPC" pitchFamily="34" charset="-34"/>
              </a:rPr>
              <a:t>ปัจจุบันสภาการแพทย์แผนไทยและ พ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ร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บ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. 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วิชาชีพการแพทย์แผนไทย พ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ศ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. 2556</a:t>
            </a:r>
          </a:p>
          <a:p>
            <a:pPr>
              <a:buClr>
                <a:schemeClr val="tx1"/>
              </a:buClr>
            </a:pPr>
            <a:endParaRPr lang="en-US" dirty="0">
              <a:latin typeface="FreesiaUPC" pitchFamily="34" charset="-34"/>
              <a:cs typeface="FreesiaUPC" pitchFamily="34" charset="-34"/>
            </a:endParaRPr>
          </a:p>
          <a:p>
            <a:pPr>
              <a:buClr>
                <a:schemeClr val="tx1"/>
              </a:buClr>
              <a:buNone/>
            </a:pPr>
            <a:endParaRPr lang="en-US" sz="3200" b="1" dirty="0">
              <a:latin typeface="FreesiaUPC" pitchFamily="34" charset="-34"/>
              <a:cs typeface="FreesiaUPC" pitchFamily="34" charset="-34"/>
            </a:endParaRPr>
          </a:p>
          <a:p>
            <a:pPr algn="ctr">
              <a:buNone/>
            </a:pPr>
            <a:endParaRPr lang="th-TH" sz="3200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h-TH" sz="3600" b="1" dirty="0">
                <a:latin typeface="FreesiaUPC" pitchFamily="34" charset="-34"/>
                <a:cs typeface="FreesiaUPC" pitchFamily="34" charset="-34"/>
              </a:rPr>
              <a:t>สมัยกรุงรัตนโกสินทร์ ประมาณปี พ</a:t>
            </a:r>
            <a:r>
              <a:rPr lang="en-US" sz="3600" b="1" dirty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sz="3600" b="1" dirty="0">
                <a:latin typeface="FreesiaUPC" pitchFamily="34" charset="-34"/>
                <a:cs typeface="FreesiaUPC" pitchFamily="34" charset="-34"/>
              </a:rPr>
              <a:t>ศ</a:t>
            </a:r>
            <a:r>
              <a:rPr lang="en-US" sz="3600" b="1" dirty="0">
                <a:latin typeface="FreesiaUPC" pitchFamily="34" charset="-34"/>
                <a:cs typeface="FreesiaUPC" pitchFamily="34" charset="-34"/>
              </a:rPr>
              <a:t>. 2325-</a:t>
            </a:r>
            <a:r>
              <a:rPr lang="th-TH" sz="3600" b="1" dirty="0">
                <a:latin typeface="FreesiaUPC" pitchFamily="34" charset="-34"/>
                <a:cs typeface="FreesiaUPC" pitchFamily="34" charset="-34"/>
              </a:rPr>
              <a:t>ปัจจุบัน</a:t>
            </a:r>
            <a:endParaRPr lang="th-TH" sz="3600" dirty="0"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>
                <a:latin typeface="FreesiaUPC" pitchFamily="34" charset="-34"/>
                <a:cs typeface="FreesiaUPC" pitchFamily="34" charset="-34"/>
              </a:rPr>
              <a:t>พ</a:t>
            </a:r>
            <a:r>
              <a:rPr lang="en-US" b="1" dirty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b="1" dirty="0">
                <a:latin typeface="FreesiaUPC" pitchFamily="34" charset="-34"/>
                <a:cs typeface="FreesiaUPC" pitchFamily="34" charset="-34"/>
              </a:rPr>
              <a:t>ร</a:t>
            </a:r>
            <a:r>
              <a:rPr lang="en-US" b="1" dirty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b="1" dirty="0">
                <a:latin typeface="FreesiaUPC" pitchFamily="34" charset="-34"/>
                <a:cs typeface="FreesiaUPC" pitchFamily="34" charset="-34"/>
              </a:rPr>
              <a:t>บ</a:t>
            </a:r>
            <a:r>
              <a:rPr lang="en-US" b="1" dirty="0">
                <a:latin typeface="FreesiaUPC" pitchFamily="34" charset="-34"/>
                <a:cs typeface="FreesiaUPC" pitchFamily="34" charset="-34"/>
              </a:rPr>
              <a:t>. </a:t>
            </a:r>
            <a:r>
              <a:rPr lang="th-TH" b="1" dirty="0">
                <a:latin typeface="FreesiaUPC" pitchFamily="34" charset="-34"/>
                <a:cs typeface="FreesiaUPC" pitchFamily="34" charset="-34"/>
              </a:rPr>
              <a:t>วิชาชีพการแพทย์แผนไทย พ</a:t>
            </a:r>
            <a:r>
              <a:rPr lang="en-US" b="1" dirty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b="1" dirty="0">
                <a:latin typeface="FreesiaUPC" pitchFamily="34" charset="-34"/>
                <a:cs typeface="FreesiaUPC" pitchFamily="34" charset="-34"/>
              </a:rPr>
              <a:t>ศ</a:t>
            </a:r>
            <a:r>
              <a:rPr lang="en-US" b="1" dirty="0">
                <a:latin typeface="FreesiaUPC" pitchFamily="34" charset="-34"/>
                <a:cs typeface="FreesiaUPC" pitchFamily="34" charset="-34"/>
              </a:rPr>
              <a:t>. 2556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		</a:t>
            </a:r>
            <a:r>
              <a:rPr lang="th-TH" sz="3200" b="1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“การนวดไทย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”หมายความว่า  การตรวจ  การวินิจฉัย  การ</a:t>
            </a:r>
            <a:r>
              <a:rPr lang="th-TH" sz="3200" b="1" dirty="0" err="1">
                <a:latin typeface="FreesiaUPC" pitchFamily="34" charset="-34"/>
                <a:cs typeface="FreesiaUPC" pitchFamily="34" charset="-34"/>
              </a:rPr>
              <a:t>บําบัด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  การรักษา  การป้องกันโรค การส่งเสริมและการฟื้นฟู สุขภาพ  โดยใช้องค์ความรู้เกี่ยวกับศิลปะการนวดไทย  ทั้งนี้ด้วยกรรมวิธีการแพทย์แผนไทย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>
                <a:latin typeface="FreesiaUPC" pitchFamily="34" charset="-34"/>
                <a:cs typeface="FreesiaUPC" pitchFamily="34" charset="-34"/>
              </a:rPr>
              <a:t>การนวดแบบทั่วไป</a:t>
            </a:r>
            <a:r>
              <a:rPr lang="en-US" b="1" dirty="0">
                <a:latin typeface="FreesiaUPC" pitchFamily="34" charset="-34"/>
                <a:cs typeface="FreesiaUPC" pitchFamily="34" charset="-34"/>
              </a:rPr>
              <a:t> (</a:t>
            </a:r>
            <a:r>
              <a:rPr lang="th-TH" b="1" dirty="0">
                <a:latin typeface="FreesiaUPC" pitchFamily="34" charset="-34"/>
                <a:cs typeface="FreesiaUPC" pitchFamily="34" charset="-34"/>
              </a:rPr>
              <a:t>แบบเชลยศักดิ์</a:t>
            </a:r>
            <a:r>
              <a:rPr lang="en-US" b="1" dirty="0">
                <a:latin typeface="FreesiaUPC" pitchFamily="34" charset="-34"/>
                <a:cs typeface="FreesiaUPC" pitchFamily="34" charset="-34"/>
              </a:rPr>
              <a:t>) </a:t>
            </a:r>
            <a:endParaRPr lang="th-TH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thaiDist"/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หมายถึง การนวดแบบสามัญชน มีการสืบทอด ฝึกฝนแบบแผนการนวดตามวัฒนธรรมท้องถิ่น ซึ่งเหมาะสมมากสำหรับชาวบ้านนวดกันเองใช้สองมือและอวัยวะส่วนอื่นโดยไม่ต้องใช้ยา</a:t>
            </a:r>
          </a:p>
          <a:p>
            <a:pPr algn="thaiDist"/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เป็นการนวดบริเวณกล้ามเนื้อและข้อต่างๆ ของร่างกาย </a:t>
            </a:r>
          </a:p>
          <a:p>
            <a:pPr algn="thaiDist"/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มีการสอนแบบสืบทอดกันมาจาก</a:t>
            </a:r>
            <a:r>
              <a:rPr lang="th-TH" sz="3200" b="1" dirty="0" err="1">
                <a:latin typeface="FreesiaUPC" pitchFamily="34" charset="-34"/>
                <a:cs typeface="FreesiaUPC" pitchFamily="34" charset="-34"/>
              </a:rPr>
              <a:t>บรรพบุรุษ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 เป็นการนวดตามวัฒนธรรมท้องถิ่นในแต่ละท้องถิ่น มีวิธีการนวดแตกต่างกัน</a:t>
            </a:r>
          </a:p>
          <a:p>
            <a:pPr algn="thaiDist"/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โดยจะเริ่มนวดตั้งแต่เท้าขึ้นไป และนวดทั่วทั้งตัว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>
                <a:latin typeface="FreesiaUPC" pitchFamily="34" charset="-34"/>
                <a:cs typeface="FreesiaUPC" pitchFamily="34" charset="-34"/>
              </a:rPr>
              <a:t>การนวดแบบราชสำนัก 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2249424"/>
            <a:ext cx="8472518" cy="4325112"/>
          </a:xfrm>
        </p:spPr>
        <p:txBody>
          <a:bodyPr>
            <a:noAutofit/>
          </a:bodyPr>
          <a:lstStyle/>
          <a:p>
            <a:pPr algn="thaiDist"/>
            <a:r>
              <a:rPr lang="th-TH" b="1" dirty="0">
                <a:latin typeface="FreesiaUPC" pitchFamily="34" charset="-34"/>
                <a:cs typeface="FreesiaUPC" pitchFamily="34" charset="-34"/>
              </a:rPr>
              <a:t>หมายถึง การนวดเพื่อถวายกษัตริย์และเจ้านายชั้นสูงของราชสำนัก </a:t>
            </a:r>
          </a:p>
          <a:p>
            <a:pPr algn="thaiDist"/>
            <a:r>
              <a:rPr lang="th-TH" b="1" dirty="0">
                <a:latin typeface="FreesiaUPC" pitchFamily="34" charset="-34"/>
                <a:cs typeface="FreesiaUPC" pitchFamily="34" charset="-34"/>
              </a:rPr>
              <a:t>ผู้นวดจะต้องเดินเข่าเข้าหาผู้ป่วย (ห่าง </a:t>
            </a:r>
            <a:r>
              <a:rPr lang="en-US" b="1" dirty="0">
                <a:latin typeface="FreesiaUPC" pitchFamily="34" charset="-34"/>
                <a:cs typeface="FreesiaUPC" pitchFamily="34" charset="-34"/>
              </a:rPr>
              <a:t>4 </a:t>
            </a:r>
            <a:r>
              <a:rPr lang="th-TH" b="1" dirty="0">
                <a:latin typeface="FreesiaUPC" pitchFamily="34" charset="-34"/>
                <a:cs typeface="FreesiaUPC" pitchFamily="34" charset="-34"/>
              </a:rPr>
              <a:t>ศอก) แล้วนั่งพับเพียบและคารวะขออภัยผู้ป่วย </a:t>
            </a:r>
          </a:p>
          <a:p>
            <a:pPr algn="thaiDist"/>
            <a:r>
              <a:rPr lang="th-TH" b="1" dirty="0">
                <a:latin typeface="FreesiaUPC" pitchFamily="34" charset="-34"/>
                <a:cs typeface="FreesiaUPC" pitchFamily="34" charset="-34"/>
              </a:rPr>
              <a:t>หมอจะคลำชีพจรที่ข้อมือ และหลังเท้าข้างเดียวกันเมื่อตรวจดูอาการของโรคจึงเริ่มทำการนวดคล้ายกับการนวดแบบทั่วไป ต่างกันที่ตำแหน่งการวางมือ องศาที่แขนของผู้นวด ซึ่งต้องกระทำอย่างสุภาพยิ่ง </a:t>
            </a:r>
          </a:p>
          <a:p>
            <a:pPr algn="thaiDist"/>
            <a:r>
              <a:rPr lang="th-TH" b="1" dirty="0">
                <a:latin typeface="FreesiaUPC" pitchFamily="34" charset="-34"/>
                <a:cs typeface="FreesiaUPC" pitchFamily="34" charset="-34"/>
              </a:rPr>
              <a:t>การเรียนการสอนจะพิจารณาถึงผู้เรียนอย่างประณีตถี่ถ้วน การสอนมีขั้นตอน การนวดที่สุภาพ การนวดเป็นเอกลักษณ์ เป็นการนวดพื้นฐานต่างๆ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428593" y="785794"/>
          <a:ext cx="8501124" cy="5538216"/>
        </p:xfrm>
        <a:graphic>
          <a:graphicData uri="http://schemas.openxmlformats.org/drawingml/2006/table">
            <a:tbl>
              <a:tblPr/>
              <a:tblGrid>
                <a:gridCol w="4250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0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9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นวดแบบราชสำนัก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FreesiaUPC" pitchFamily="34" charset="-34"/>
                        <a:ea typeface="Times New Roman"/>
                        <a:cs typeface="FreesiaUPC" pitchFamily="34" charset="-34"/>
                      </a:endParaRPr>
                    </a:p>
                  </a:txBody>
                  <a:tcPr marL="58465" marR="5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นวดแบบเชลยศักดิ์</a:t>
                      </a:r>
                      <a:endParaRPr lang="en-US" sz="2800" b="1">
                        <a:solidFill>
                          <a:srgbClr val="000000"/>
                        </a:solidFill>
                        <a:latin typeface="FreesiaUPC" pitchFamily="34" charset="-34"/>
                        <a:ea typeface="Times New Roman"/>
                        <a:cs typeface="FreesiaUPC" pitchFamily="34" charset="-34"/>
                      </a:endParaRPr>
                    </a:p>
                  </a:txBody>
                  <a:tcPr marL="58465" marR="5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1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1. </a:t>
                      </a: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ต้องมีกิริยามารยาทเรียบร้อย เดินเข่าเข้าหา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 </a:t>
                      </a: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ผู้ป่วยไม่หายใจรดผู้ป่วย ไม่เงยหน้า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2. </a:t>
                      </a: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เริ่มนวดตั้งแต่ใต้เข่าลงมาข้อเท้า หรือจาก ต้นขาลงมาถึงเท้า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3. </a:t>
                      </a: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ใช้เฉพาะมือเท่านั้น แขนต้องเหยียดตรงเสมอ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4. </a:t>
                      </a: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ทำการนวดผู้ป่วยที่อยู่ในท่านั่ง นอนหงายและตะแคง</a:t>
                      </a:r>
                      <a:endParaRPr lang="en-US" sz="2400" b="1" dirty="0">
                        <a:solidFill>
                          <a:srgbClr val="000000"/>
                        </a:solidFill>
                        <a:latin typeface="FreesiaUPC" pitchFamily="34" charset="-34"/>
                        <a:ea typeface="Times New Roman"/>
                        <a:cs typeface="FreesiaUPC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5. </a:t>
                      </a: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ไม่มีการดัด งอข้อ</a:t>
                      </a:r>
                      <a:endParaRPr lang="en-US" sz="2400" b="1" dirty="0">
                        <a:solidFill>
                          <a:srgbClr val="000000"/>
                        </a:solidFill>
                        <a:latin typeface="FreesiaUPC" pitchFamily="34" charset="-34"/>
                        <a:ea typeface="Times New Roman"/>
                        <a:cs typeface="FreesiaUPC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6. </a:t>
                      </a: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เน้นให้เกิดผลต่ออวัยวะและเนื้อเยื่อโดยยึดหลักการกายวิภาคเพื่อเพิ่มการไหลเวียนของเลือดและการทำงานของเส้นประสาท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 </a:t>
                      </a:r>
                    </a:p>
                  </a:txBody>
                  <a:tcPr marL="58465" marR="5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1. </a:t>
                      </a:r>
                      <a:r>
                        <a:rPr lang="th-TH" sz="28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มีความเป็นกันเองกับผู้ป่วย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2. </a:t>
                      </a:r>
                      <a:r>
                        <a:rPr lang="th-TH" sz="28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เริ่มนวดที่ฝ่าเท้า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3. </a:t>
                      </a:r>
                      <a:r>
                        <a:rPr lang="th-TH" sz="28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ใช้อวัยวะทุกส่วน เช่น มือ เข่า ศอก ในการนวด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4. </a:t>
                      </a:r>
                      <a:r>
                        <a:rPr lang="th-TH" sz="28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ทำการนวดผู้ป่วยท่านั่ง นอนหงาย ตะแคงและท่านอนคว่ำ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5. </a:t>
                      </a:r>
                      <a:r>
                        <a:rPr lang="th-TH" sz="28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มีการนวดโดยใช้เท้า เข่า ศอก มีการดัดงอข้อและส่วนต่าง ๆ ของร่างกาย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6. </a:t>
                      </a:r>
                      <a:r>
                        <a:rPr lang="th-TH" sz="28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ผู้นวด เน้นผลที่เกิดจากกดและนวดคลึงตามจุดต่าง ๆ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FreesiaUPC" pitchFamily="34" charset="-34"/>
                          <a:ea typeface="Times New Roman"/>
                          <a:cs typeface="FreesiaUPC" pitchFamily="34" charset="-34"/>
                        </a:rPr>
                        <a:t> </a:t>
                      </a:r>
                    </a:p>
                  </a:txBody>
                  <a:tcPr marL="58465" marR="5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ความรู้พื้นฐานการนวดไทยแบบราชสำนัก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Courier New" pitchFamily="49" charset="0"/>
              <a:buChar char="o"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 คุณสมบัติของหมอที่ดี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บุคลิกภาพที่ดี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สุขภาพร่างกายแข็งแรง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วางตัวให้เหมาะสม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แต่งกายสะอาด เรียบร้อย สุภาพ และเหมาะสมกับการนวด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วางตัวให้ผู้ป่วย นับถือ เคารพ ศรัทธา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ใช้คำพูดที่เหมาะสม ชัดเจน สื่อสารกับผู้ป่วยให้เข้าใจ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มีศีลธรรมจรรยาบรรณ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A21D8F6-FA5D-421F-B3E1-612AB3B7D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>
                <a:latin typeface="FreesiaUPC" panose="020B0604020202020204" pitchFamily="34" charset="-34"/>
                <a:cs typeface="FreesiaUPC" panose="020B0604020202020204" pitchFamily="34" charset="-34"/>
              </a:rPr>
              <a:t>รายวิชาการนวดไทย ในหลักสูตรการแพทย์แผนไทยบัณฑิต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BC76148-98BD-40B0-99F9-86928D578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>
                <a:latin typeface="FreesiaUPC" panose="020B0604020202020204" pitchFamily="34" charset="-34"/>
                <a:cs typeface="FreesiaUPC" panose="020B0604020202020204" pitchFamily="34" charset="-34"/>
              </a:rPr>
              <a:t>การนวดไทย </a:t>
            </a:r>
            <a:r>
              <a:rPr lang="en-US" b="1" dirty="0">
                <a:latin typeface="FreesiaUPC" panose="020B0604020202020204" pitchFamily="34" charset="-34"/>
                <a:cs typeface="FreesiaUPC" panose="020B0604020202020204" pitchFamily="34" charset="-34"/>
              </a:rPr>
              <a:t>1				3</a:t>
            </a:r>
            <a:r>
              <a:rPr lang="th-TH" b="1" dirty="0">
                <a:latin typeface="FreesiaUPC" panose="020B0604020202020204" pitchFamily="34" charset="-34"/>
                <a:cs typeface="FreesiaUPC" panose="020B0604020202020204" pitchFamily="34" charset="-34"/>
              </a:rPr>
              <a:t>(</a:t>
            </a:r>
            <a:r>
              <a:rPr lang="en-US" b="1" dirty="0">
                <a:latin typeface="FreesiaUPC" panose="020B0604020202020204" pitchFamily="34" charset="-34"/>
                <a:cs typeface="FreesiaUPC" panose="020B0604020202020204" pitchFamily="34" charset="-34"/>
              </a:rPr>
              <a:t>1-4-4</a:t>
            </a:r>
            <a:r>
              <a:rPr lang="th-TH" b="1" dirty="0">
                <a:latin typeface="FreesiaUPC" panose="020B0604020202020204" pitchFamily="34" charset="-34"/>
                <a:cs typeface="FreesiaUPC" panose="020B0604020202020204" pitchFamily="34" charset="-34"/>
              </a:rPr>
              <a:t>)</a:t>
            </a:r>
            <a:endParaRPr lang="en-US" b="1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b="1" dirty="0">
                <a:latin typeface="FreesiaUPC" panose="020B0604020202020204" pitchFamily="34" charset="-34"/>
                <a:cs typeface="FreesiaUPC" panose="020B0604020202020204" pitchFamily="34" charset="-34"/>
              </a:rPr>
              <a:t>การนวดไทย </a:t>
            </a:r>
            <a:r>
              <a:rPr lang="en-US" b="1" dirty="0">
                <a:latin typeface="FreesiaUPC" panose="020B0604020202020204" pitchFamily="34" charset="-34"/>
                <a:cs typeface="FreesiaUPC" panose="020B0604020202020204" pitchFamily="34" charset="-34"/>
              </a:rPr>
              <a:t>2				3</a:t>
            </a:r>
            <a:r>
              <a:rPr lang="th-TH" b="1" dirty="0">
                <a:latin typeface="FreesiaUPC" panose="020B0604020202020204" pitchFamily="34" charset="-34"/>
                <a:cs typeface="FreesiaUPC" panose="020B0604020202020204" pitchFamily="34" charset="-34"/>
              </a:rPr>
              <a:t>(</a:t>
            </a:r>
            <a:r>
              <a:rPr lang="en-US" b="1" dirty="0">
                <a:latin typeface="FreesiaUPC" panose="020B0604020202020204" pitchFamily="34" charset="-34"/>
                <a:cs typeface="FreesiaUPC" panose="020B0604020202020204" pitchFamily="34" charset="-34"/>
              </a:rPr>
              <a:t>1-4-4</a:t>
            </a:r>
            <a:r>
              <a:rPr lang="th-TH" b="1" dirty="0">
                <a:latin typeface="FreesiaUPC" panose="020B0604020202020204" pitchFamily="34" charset="-34"/>
                <a:cs typeface="FreesiaUPC" panose="020B0604020202020204" pitchFamily="34" charset="-34"/>
              </a:rPr>
              <a:t>)</a:t>
            </a:r>
            <a:endParaRPr lang="en-US" b="1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b="1" dirty="0">
                <a:latin typeface="FreesiaUPC" panose="020B0604020202020204" pitchFamily="34" charset="-34"/>
                <a:cs typeface="FreesiaUPC" panose="020B0604020202020204" pitchFamily="34" charset="-34"/>
              </a:rPr>
              <a:t>การนวดไทย </a:t>
            </a:r>
            <a:r>
              <a:rPr lang="en-US" b="1" dirty="0">
                <a:latin typeface="FreesiaUPC" panose="020B0604020202020204" pitchFamily="34" charset="-34"/>
                <a:cs typeface="FreesiaUPC" panose="020B0604020202020204" pitchFamily="34" charset="-34"/>
              </a:rPr>
              <a:t>3				3</a:t>
            </a:r>
            <a:r>
              <a:rPr lang="th-TH" b="1" dirty="0">
                <a:latin typeface="FreesiaUPC" panose="020B0604020202020204" pitchFamily="34" charset="-34"/>
                <a:cs typeface="FreesiaUPC" panose="020B0604020202020204" pitchFamily="34" charset="-34"/>
              </a:rPr>
              <a:t>(</a:t>
            </a:r>
            <a:r>
              <a:rPr lang="en-US" b="1" dirty="0">
                <a:latin typeface="FreesiaUPC" panose="020B0604020202020204" pitchFamily="34" charset="-34"/>
                <a:cs typeface="FreesiaUPC" panose="020B0604020202020204" pitchFamily="34" charset="-34"/>
              </a:rPr>
              <a:t>1-4-4</a:t>
            </a:r>
            <a:r>
              <a:rPr lang="th-TH" b="1" dirty="0">
                <a:latin typeface="FreesiaUPC" panose="020B0604020202020204" pitchFamily="34" charset="-34"/>
                <a:cs typeface="FreesiaUPC" panose="020B0604020202020204" pitchFamily="34" charset="-34"/>
              </a:rPr>
              <a:t>)</a:t>
            </a:r>
            <a:endParaRPr lang="en-US" b="1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b="1" dirty="0">
                <a:latin typeface="FreesiaUPC" panose="020B0604020202020204" pitchFamily="34" charset="-34"/>
                <a:cs typeface="FreesiaUPC" panose="020B0604020202020204" pitchFamily="34" charset="-34"/>
              </a:rPr>
              <a:t>ปฏิบัติการนวดไทย</a:t>
            </a:r>
            <a:r>
              <a:rPr lang="en-US" b="1" dirty="0">
                <a:latin typeface="FreesiaUPC" panose="020B0604020202020204" pitchFamily="34" charset="-34"/>
                <a:cs typeface="FreesiaUPC" panose="020B0604020202020204" pitchFamily="34" charset="-34"/>
              </a:rPr>
              <a:t>				2</a:t>
            </a:r>
            <a:r>
              <a:rPr lang="th-TH" b="1" dirty="0">
                <a:latin typeface="FreesiaUPC" panose="020B0604020202020204" pitchFamily="34" charset="-34"/>
                <a:cs typeface="FreesiaUPC" panose="020B0604020202020204" pitchFamily="34" charset="-34"/>
              </a:rPr>
              <a:t>(</a:t>
            </a:r>
            <a:r>
              <a:rPr lang="en-US" b="1" dirty="0">
                <a:latin typeface="FreesiaUPC" panose="020B0604020202020204" pitchFamily="34" charset="-34"/>
                <a:cs typeface="FreesiaUPC" panose="020B0604020202020204" pitchFamily="34" charset="-34"/>
              </a:rPr>
              <a:t>0-6-3</a:t>
            </a:r>
            <a:r>
              <a:rPr lang="th-TH" b="1" dirty="0">
                <a:latin typeface="FreesiaUPC" panose="020B0604020202020204" pitchFamily="34" charset="-34"/>
                <a:cs typeface="FreesiaUPC" panose="020B0604020202020204" pitchFamily="34" charset="-34"/>
              </a:rPr>
              <a:t>)</a:t>
            </a:r>
          </a:p>
          <a:p>
            <a:r>
              <a:rPr lang="th-TH" b="1" dirty="0">
                <a:latin typeface="FreesiaUPC" panose="020B0604020202020204" pitchFamily="34" charset="-34"/>
                <a:cs typeface="FreesiaUPC" panose="020B0604020202020204" pitchFamily="34" charset="-34"/>
              </a:rPr>
              <a:t>การฝึกประสบการณ์วิชาชีพการนวดไทย</a:t>
            </a:r>
            <a:r>
              <a:rPr lang="en-US" b="1" dirty="0">
                <a:latin typeface="FreesiaUPC" panose="020B0604020202020204" pitchFamily="34" charset="-34"/>
                <a:cs typeface="FreesiaUPC" panose="020B0604020202020204" pitchFamily="34" charset="-34"/>
              </a:rPr>
              <a:t>		3</a:t>
            </a:r>
            <a:r>
              <a:rPr lang="th-TH" b="1" dirty="0">
                <a:latin typeface="FreesiaUPC" panose="020B0604020202020204" pitchFamily="34" charset="-34"/>
                <a:cs typeface="FreesiaUPC" panose="020B0604020202020204" pitchFamily="34" charset="-34"/>
              </a:rPr>
              <a:t>(</a:t>
            </a:r>
            <a:r>
              <a:rPr lang="en-US" b="1" dirty="0">
                <a:latin typeface="FreesiaUPC" panose="020B0604020202020204" pitchFamily="34" charset="-34"/>
                <a:cs typeface="FreesiaUPC" panose="020B0604020202020204" pitchFamily="34" charset="-34"/>
              </a:rPr>
              <a:t>240</a:t>
            </a:r>
            <a:r>
              <a:rPr lang="th-TH" b="1" dirty="0">
                <a:latin typeface="FreesiaUPC" panose="020B0604020202020204" pitchFamily="34" charset="-34"/>
                <a:cs typeface="FreesiaUPC" panose="020B0604020202020204" pitchFamily="34" charset="-3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25878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h-TH" sz="60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ศีลธรรมจรรยาบรรณ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325112"/>
          </a:xfrm>
        </p:spPr>
        <p:txBody>
          <a:bodyPr>
            <a:noAutofit/>
          </a:bodyPr>
          <a:lstStyle/>
          <a:p>
            <a:pPr marL="916686" lvl="1" indent="-514350">
              <a:buClrTx/>
              <a:buNone/>
            </a:pPr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	องค์ประกอบ </a:t>
            </a:r>
            <a:r>
              <a:rPr lang="en-US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5 </a:t>
            </a:r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ประการ ดังนี้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th-TH" sz="3200" b="1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ตั้งสัจจะ</a:t>
            </a:r>
          </a:p>
          <a:p>
            <a:pPr marL="916686" lvl="1" indent="-514350">
              <a:buClrTx/>
            </a:pPr>
            <a:r>
              <a:rPr lang="th-TH" sz="3200" b="1" dirty="0">
                <a:solidFill>
                  <a:schemeClr val="accent4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ศีลจรรยาบรรณที่ต้องยึดถือปฏิบัติ </a:t>
            </a:r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คือ </a:t>
            </a:r>
          </a:p>
          <a:p>
            <a:pPr marL="1181862" lvl="2" indent="-514350">
              <a:buClrTx/>
            </a:pPr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ไม่ดื่มสุราหรือสิ่งมึนเมา </a:t>
            </a:r>
          </a:p>
          <a:p>
            <a:pPr marL="1181862" lvl="2" indent="-514350">
              <a:buClrTx/>
            </a:pPr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ไม่เจ้าชู้ </a:t>
            </a:r>
          </a:p>
          <a:p>
            <a:pPr marL="1181862" lvl="2" indent="-514350">
              <a:buClrTx/>
            </a:pPr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ไม่หลอกลวงผู้ป่วย เพื่อลาภ ยศ สรรเสริญ</a:t>
            </a:r>
          </a:p>
          <a:p>
            <a:pPr marL="916686" lvl="1" indent="-514350">
              <a:buClrTx/>
            </a:pPr>
            <a:r>
              <a:rPr lang="th-TH" sz="3200" b="1" dirty="0" err="1">
                <a:solidFill>
                  <a:schemeClr val="accent4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สถานที่อ</a:t>
            </a:r>
            <a:r>
              <a:rPr lang="th-TH" sz="3200" b="1" dirty="0">
                <a:solidFill>
                  <a:schemeClr val="accent4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โคจร </a:t>
            </a:r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(สถานที่ที่ไม่ควรนวด) ได้แก่ โรงแรม โรงน้ำชา โรงยาฝิ่น สถานการพนัน สถานเริงรมย์ และโรงพยาบาลที่ไม่มีการรักษาด้วยการแพทย์แผนไทย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h-TH" sz="60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ศีลธรรมจรรยาบรรณ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325112"/>
          </a:xfrm>
        </p:spPr>
        <p:txBody>
          <a:bodyPr>
            <a:noAutofit/>
          </a:bodyPr>
          <a:lstStyle/>
          <a:p>
            <a:pPr marL="916686" lvl="1" indent="-514350">
              <a:buClrTx/>
              <a:buNone/>
            </a:pPr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	องค์ประกอบ </a:t>
            </a:r>
            <a:r>
              <a:rPr lang="en-US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5 </a:t>
            </a:r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ประการ ดังนี้</a:t>
            </a:r>
          </a:p>
          <a:p>
            <a:pPr marL="916686" lvl="1" indent="-514350">
              <a:buClrTx/>
              <a:buAutoNum type="arabicPeriod" startAt="2"/>
            </a:pPr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การตั้งนิ้ว</a:t>
            </a:r>
          </a:p>
          <a:p>
            <a:pPr marL="916686" lvl="1" indent="-514350">
              <a:buClrTx/>
              <a:buAutoNum type="arabicPeriod" startAt="2"/>
            </a:pPr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ตั้งสมาธิ</a:t>
            </a:r>
          </a:p>
          <a:p>
            <a:pPr marL="916686" lvl="1" indent="-514350">
              <a:buClrTx/>
              <a:buAutoNum type="arabicPeriod" startAt="2"/>
            </a:pPr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ตั้งตา</a:t>
            </a:r>
          </a:p>
          <a:p>
            <a:pPr marL="916686" lvl="1" indent="-514350">
              <a:buClrTx/>
              <a:buAutoNum type="arabicPeriod" startAt="2"/>
            </a:pPr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ตั้งใจ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h-TH" sz="54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มรรยาทของผู้นวด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ClrTx/>
              <a:buFont typeface="+mj-lt"/>
              <a:buAutoNum type="arabicPeriod"/>
            </a:pPr>
            <a:r>
              <a:rPr lang="th-TH" b="1" dirty="0">
                <a:latin typeface="FreesiaUPC" pitchFamily="34" charset="-34"/>
                <a:cs typeface="FreesiaUPC" pitchFamily="34" charset="-34"/>
              </a:rPr>
              <a:t>ผู้นวดต้องเดินเข่า เข้าหาผู้ป่วย โดยอยู่ห่างจากผู้ป่วย </a:t>
            </a:r>
            <a:r>
              <a:rPr lang="en-US" b="1" dirty="0">
                <a:latin typeface="FreesiaUPC" pitchFamily="34" charset="-34"/>
                <a:cs typeface="FreesiaUPC" pitchFamily="34" charset="-34"/>
              </a:rPr>
              <a:t>4 </a:t>
            </a:r>
            <a:r>
              <a:rPr lang="th-TH" b="1" dirty="0">
                <a:latin typeface="FreesiaUPC" pitchFamily="34" charset="-34"/>
                <a:cs typeface="FreesiaUPC" pitchFamily="34" charset="-34"/>
              </a:rPr>
              <a:t>ศอก ขณะเดินเข่าจะไม่แกว่งแขน อยู่ในท่าเคารพ มือแนบลำตัว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th-TH" b="1" dirty="0">
                <a:latin typeface="FreesiaUPC" pitchFamily="34" charset="-34"/>
                <a:cs typeface="FreesiaUPC" pitchFamily="34" charset="-34"/>
              </a:rPr>
              <a:t>นั่งพับเพียบ (ปลายเท้าชี้ลงล่าง) ห่างจากผู้ป่วย </a:t>
            </a:r>
            <a:r>
              <a:rPr lang="en-US" b="1" dirty="0">
                <a:latin typeface="FreesiaUPC" pitchFamily="34" charset="-34"/>
                <a:cs typeface="FreesiaUPC" pitchFamily="34" charset="-34"/>
              </a:rPr>
              <a:t>1 </a:t>
            </a:r>
            <a:r>
              <a:rPr lang="th-TH" b="1" dirty="0">
                <a:latin typeface="FreesiaUPC" pitchFamily="34" charset="-34"/>
                <a:cs typeface="FreesiaUPC" pitchFamily="34" charset="-34"/>
              </a:rPr>
              <a:t>ศอก (</a:t>
            </a:r>
            <a:r>
              <a:rPr lang="th-TH" b="1" dirty="0" err="1">
                <a:latin typeface="FreesiaUPC" pitchFamily="34" charset="-34"/>
                <a:cs typeface="FreesiaUPC" pitchFamily="34" charset="-34"/>
              </a:rPr>
              <a:t>หัตถบาส</a:t>
            </a:r>
            <a:r>
              <a:rPr lang="th-TH" b="1" dirty="0">
                <a:latin typeface="FreesiaUPC" pitchFamily="34" charset="-34"/>
                <a:cs typeface="FreesiaUPC" pitchFamily="34" charset="-34"/>
              </a:rPr>
              <a:t>)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th-TH" b="1" dirty="0">
                <a:latin typeface="FreesiaUPC" pitchFamily="34" charset="-34"/>
                <a:cs typeface="FreesiaUPC" pitchFamily="34" charset="-34"/>
              </a:rPr>
              <a:t>ยกมือไหว้ผู้ป่วย เพื่อแสดงความเคารพ เป็นการขออภัยที่ต้องถูกเนื้อตัว ตามยศ ตำแหน่ง อายุของผู้ป่วย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th-TH" b="1" dirty="0">
                <a:latin typeface="FreesiaUPC" pitchFamily="34" charset="-34"/>
                <a:cs typeface="FreesiaUPC" pitchFamily="34" charset="-34"/>
              </a:rPr>
              <a:t>ตรวจชีพจร ทั้งมือและเท้า เพื่อตรวจดูลมเบื้องสูงและลมเบื้องต่ำ ว่าเท่ากันหรือไม่ และรวมถึงการทำงานของหัวใจ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th-TH" b="1" dirty="0">
                <a:latin typeface="FreesiaUPC" pitchFamily="34" charset="-34"/>
                <a:cs typeface="FreesiaUPC" pitchFamily="34" charset="-34"/>
              </a:rPr>
              <a:t>ในขณะที่นวดไม่ควรก้มหน้า เพราะจะเป็นการหายใจรดผู้ป่วย หรือไม่แหงนหน้า หันซ้าย หันขวา เพราะเป็นการแสดงกิริยาที่ไม่สำรวม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h-TH" sz="60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ความรู้ความสามารถในการนวด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2357430"/>
            <a:ext cx="8229600" cy="4325112"/>
          </a:xfrm>
        </p:spPr>
        <p:txBody>
          <a:bodyPr>
            <a:noAutofit/>
          </a:bodyPr>
          <a:lstStyle/>
          <a:p>
            <a:pPr marL="916686" lvl="1" indent="-514350">
              <a:buClrTx/>
              <a:buNone/>
            </a:pPr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		ผู้นวด ต้องมีความรู้ในการนวดเป็นอย่างดี มีทักษะในการปฏิบัติต่อผู้ป่วย มีความชำนาญและความแม่นยำในจุดนวดรักษา เพื่อป้องกันความผิดพลาดที่จะเกิดขึ้นในขณะปฏิบัติงานซึ่งเป็นสิ่งสำคัญต่อการนวด</a:t>
            </a:r>
          </a:p>
          <a:p>
            <a:pPr marL="916686" lvl="1" indent="-514350">
              <a:buClrTx/>
              <a:buNone/>
            </a:pPr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	</a:t>
            </a:r>
            <a:r>
              <a:rPr lang="th-TH" sz="3200" b="1" dirty="0">
                <a:solidFill>
                  <a:schemeClr val="accent1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	ทักษะการนวด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: </a:t>
            </a:r>
            <a:r>
              <a:rPr lang="th-TH" sz="3200" b="1" dirty="0">
                <a:solidFill>
                  <a:schemeClr val="accent1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ผู้นวดต้องหมั่นทบทวนความรู้ จนทำให้เกิดเป็นความชำนาญและความแม่นยำ ฝึกกำลังนิ้ว(ยกกระดาน) เพื่อให้เกิดแรงซึ่งเป็นสิ่งสำคัญต่อการนวด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>
                <a:latin typeface="FreesiaUPC" pitchFamily="34" charset="-34"/>
                <a:cs typeface="FreesiaUPC" pitchFamily="34" charset="-34"/>
              </a:rPr>
              <a:t>ยกกระดาน</a:t>
            </a:r>
          </a:p>
        </p:txBody>
      </p:sp>
      <p:pic>
        <p:nvPicPr>
          <p:cNvPr id="1026" name="Picture 2" descr="C:\Users\Administrator\Downloads\13720637_1242517225772685_2102683473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2132856"/>
            <a:ext cx="8057929" cy="453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h-TH" sz="60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ทัศนคติต่อการนวด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2357430"/>
            <a:ext cx="8229600" cy="4325112"/>
          </a:xfrm>
        </p:spPr>
        <p:txBody>
          <a:bodyPr>
            <a:noAutofit/>
          </a:bodyPr>
          <a:lstStyle/>
          <a:p>
            <a:pPr marL="916686" lvl="1" indent="-514350">
              <a:buClrTx/>
              <a:buNone/>
            </a:pPr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		การนวดถือเป็นศิลปะเฉพาะตัว เป็นทั้งศาสตร์และศิลป์ ผู้ที่มีใจรัก ย่อมส่งผลให้การปฏิบัติและแสดงออกถึงความตั้งใจและจริงจัง มีความเอาใจใส่และจดจ่อต่อการรักษา </a:t>
            </a:r>
            <a:endParaRPr lang="th-TH" sz="3200" b="1" dirty="0">
              <a:solidFill>
                <a:schemeClr val="accent1">
                  <a:lumMod val="50000"/>
                </a:schemeClr>
              </a:solidFill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h-TH" sz="44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ความรู้ในการทำการนวดไทย(แบบราชสำนัก)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ClrTx/>
              <a:buFont typeface="+mj-lt"/>
              <a:buAutoNum type="arabicPeriod"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ท่า</a:t>
            </a:r>
          </a:p>
          <a:p>
            <a:pPr marL="624078" indent="-514350">
              <a:buClrTx/>
              <a:buFont typeface="Wingdings" pitchFamily="2" charset="2"/>
              <a:buChar char="q"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ท่าสำหรับผู้ป่วย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: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ท่านอนหงาย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,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 ท่านอนตะแคงคู้เข่า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90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องศา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,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ท่านั่งขัดสมาธิ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,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ท่านั่งห้อยเท้า</a:t>
            </a:r>
          </a:p>
          <a:p>
            <a:pPr marL="624078" indent="-514350">
              <a:buClrTx/>
              <a:buFont typeface="Wingdings" pitchFamily="2" charset="2"/>
              <a:buChar char="q"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ท่านวดสำหรับหมอ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: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ท่านั่งพับเพียบ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,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ท่านั่งคุกเข่าคู่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,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ท่าพรหมสี่หน้า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,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ท่าหนุมานถวายแหวน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,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ท่ายืนหกสูง กลาง ต่ำ</a:t>
            </a:r>
          </a:p>
          <a:p>
            <a:pPr marL="624078" indent="-514350">
              <a:buClrTx/>
              <a:buNone/>
            </a:pP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2.  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การวางมือ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: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ใช้นิ้วมือกด (นิ้วเดี่ยว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/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นิ้วคู่)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,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ลักษณะคว่ำมือ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/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หงายมือ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,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ใช้อุ้งมือ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,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ใช้ปลายนิ้ว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4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นิ้ว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h-TH" sz="44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ความรู้ในการทำการนวดไทย(แบบราชสำนัก)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ClrTx/>
              <a:buAutoNum type="arabicPeriod" startAt="3"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ขนาดของแรงและระยะเวลา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: </a:t>
            </a:r>
            <a:endParaRPr lang="th-TH" sz="3200" b="1" dirty="0">
              <a:latin typeface="FreesiaUPC" pitchFamily="34" charset="-34"/>
              <a:cs typeface="FreesiaUPC" pitchFamily="34" charset="-34"/>
            </a:endParaRPr>
          </a:p>
          <a:p>
            <a:pPr marL="624078" indent="-514350">
              <a:buClrTx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ขนาดเบา(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50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ปอนด์)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,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ขนาดกลาง(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70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ปอนด์) และขนาดหนัก(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90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ปอนด์)</a:t>
            </a:r>
          </a:p>
          <a:p>
            <a:pPr marL="624078" indent="-514350">
              <a:buClrTx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การกดต้องอาศัยวิธีการหน่วง เน้น นิ่ง (การแต่งรสมือ)</a:t>
            </a:r>
          </a:p>
          <a:p>
            <a:pPr marL="624078" indent="-514350">
              <a:buClrTx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ระยะเวลา คาบน้อย(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10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วินาที) สำหรับแนวเส้นพื้นฐาน และคาบใหญ่(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30-45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วินาที) สำหรับจุดสัญญาณ</a:t>
            </a:r>
          </a:p>
          <a:p>
            <a:pPr marL="624078" indent="-514350">
              <a:buClrTx/>
              <a:buAutoNum type="arabicPeriod" startAt="4"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ตำแหน่งนวด หรือจุดนวด</a:t>
            </a:r>
          </a:p>
          <a:p>
            <a:pPr marL="624078" indent="-514350">
              <a:buClrTx/>
              <a:buAutoNum type="arabicPeriod" startAt="4"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การนวดซ้ำในแต่ละจุด (จุดเน้น)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h-TH" sz="4400" b="1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ข้อห้าม</a:t>
            </a:r>
            <a:r>
              <a:rPr lang="th-TH" sz="44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ในการนวด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ClrTx/>
              <a:buNone/>
            </a:pP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		  1.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มีไข้เกิน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38.5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องศาเซลเซียส</a:t>
            </a:r>
          </a:p>
          <a:p>
            <a:pPr marL="624078" indent="-514350">
              <a:buClrTx/>
              <a:buNone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		 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2.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ไข้พิษ ไข้กาฬ เช่นสุกใส งูสวัด</a:t>
            </a:r>
          </a:p>
          <a:p>
            <a:pPr marL="624078" indent="-514350">
              <a:buClrTx/>
              <a:buNone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	    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3.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โรคติดต่อทางผิวหนัง</a:t>
            </a:r>
          </a:p>
          <a:p>
            <a:pPr marL="624078" indent="-514350">
              <a:buClrTx/>
              <a:buNone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		 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4.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โรคติดต่อ เช่น วัณโรค เป็นต้น</a:t>
            </a:r>
          </a:p>
          <a:p>
            <a:pPr marL="624078" indent="-514350">
              <a:buClrTx/>
              <a:buNone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		 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5.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ไส้ติ่งอักเสบ</a:t>
            </a:r>
          </a:p>
          <a:p>
            <a:pPr marL="624078" indent="-514350">
              <a:buClrTx/>
              <a:buNone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		 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6.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กระดูกแตก ปริ หัก ร้าว ที่ยังไม่ติด</a:t>
            </a:r>
          </a:p>
          <a:p>
            <a:pPr marL="624078" indent="-514350">
              <a:buClrTx/>
              <a:buNone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		 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7.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สภาวะผิดปกติของเลือด เช่นเลือดไม่แข็งตัว</a:t>
            </a:r>
          </a:p>
          <a:p>
            <a:pPr marL="624078" indent="-514350">
              <a:buClrTx/>
              <a:buNone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		 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8.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สภาวะที่มีการอักเสบทั้งระบบของร่างกาย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h-TH" sz="4400" b="1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ข้อควรระวัง</a:t>
            </a:r>
            <a:r>
              <a:rPr lang="th-TH" sz="44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ในการนวด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ClrTx/>
              <a:buNone/>
            </a:pP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		  1.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สตรีมีครรภ์</a:t>
            </a:r>
          </a:p>
          <a:p>
            <a:pPr marL="624078" indent="-514350">
              <a:buClrTx/>
              <a:buNone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		 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2.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ใส่อวัยวะเทียม หลังผ่าตัด</a:t>
            </a:r>
          </a:p>
          <a:p>
            <a:pPr marL="624078" indent="-514350">
              <a:buClrTx/>
              <a:buNone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          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3.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สภาวะของความดันโลหิตสูงเกิน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140/90 mmHg</a:t>
            </a:r>
          </a:p>
          <a:p>
            <a:pPr marL="624078" indent="-514350">
              <a:buClrTx/>
              <a:buNone/>
            </a:pP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		  4.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สภาวะข้อต่อหลวม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		</a:t>
            </a:r>
            <a:endParaRPr lang="th-TH" sz="3200" b="1" dirty="0"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th-TH" sz="9600" b="1" dirty="0">
                <a:latin typeface="FreesiaUPC" pitchFamily="34" charset="-34"/>
                <a:cs typeface="FreesiaUPC" pitchFamily="34" charset="-34"/>
              </a:rPr>
              <a:t>ความหมาย</a:t>
            </a:r>
            <a:endParaRPr lang="th-TH" sz="9600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200" dirty="0">
                <a:latin typeface="FreesiaUPC" pitchFamily="34" charset="-34"/>
                <a:cs typeface="FreesiaUPC" pitchFamily="34" charset="-34"/>
              </a:rPr>
              <a:t>		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นวด</a:t>
            </a:r>
            <a:r>
              <a:rPr lang="th-TH" sz="3200" dirty="0">
                <a:latin typeface="FreesiaUPC" pitchFamily="34" charset="-34"/>
                <a:cs typeface="FreesiaUPC" pitchFamily="34" charset="-34"/>
              </a:rPr>
              <a:t> หมายถึง ใช้มือบีบ หรือกดเพื่อให้คลายจากการปวดเมื่อยหรือเมื่อขบ (พจนานุกรม ฉบับราชบัณฑิตยสถาน พ</a:t>
            </a:r>
            <a:r>
              <a:rPr lang="en-US" sz="3200" dirty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sz="3200" dirty="0">
                <a:latin typeface="FreesiaUPC" pitchFamily="34" charset="-34"/>
                <a:cs typeface="FreesiaUPC" pitchFamily="34" charset="-34"/>
              </a:rPr>
              <a:t>ศ</a:t>
            </a:r>
            <a:r>
              <a:rPr lang="en-US" sz="3200" dirty="0">
                <a:latin typeface="FreesiaUPC" pitchFamily="34" charset="-34"/>
                <a:cs typeface="FreesiaUPC" pitchFamily="34" charset="-34"/>
              </a:rPr>
              <a:t>. 2542</a:t>
            </a:r>
            <a:r>
              <a:rPr lang="th-TH" sz="3200" dirty="0">
                <a:latin typeface="FreesiaUPC" pitchFamily="34" charset="-34"/>
                <a:cs typeface="FreesiaUPC" pitchFamily="34" charset="-34"/>
              </a:rPr>
              <a:t>)</a:t>
            </a:r>
            <a:endParaRPr lang="en-US" sz="3200" dirty="0">
              <a:latin typeface="FreesiaUPC" pitchFamily="34" charset="-34"/>
              <a:cs typeface="FreesiaUPC" pitchFamily="34" charset="-34"/>
            </a:endParaRPr>
          </a:p>
          <a:p>
            <a:pPr>
              <a:buNone/>
            </a:pPr>
            <a:r>
              <a:rPr lang="th-TH" sz="3200" dirty="0">
                <a:latin typeface="FreesiaUPC" pitchFamily="34" charset="-34"/>
                <a:cs typeface="FreesiaUPC" pitchFamily="34" charset="-34"/>
              </a:rPr>
              <a:t>		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การนวดไทย</a:t>
            </a:r>
            <a:r>
              <a:rPr lang="th-TH" sz="3200" dirty="0">
                <a:latin typeface="FreesiaUPC" pitchFamily="34" charset="-34"/>
                <a:cs typeface="FreesiaUPC" pitchFamily="34" charset="-34"/>
              </a:rPr>
              <a:t> หมายถึง การตรวจ การวินิจฉัย การบำบัด การรักษา การป้องกันโรค การส่งเสริมและการฟื้นฟูสุขภาพ โดยใช้องค์ความรู้เกี่ยวกับศิลปะการนวดไทย ทั้งนี้ด้วยกรรมวิธีการแพทย์แผนไทย </a:t>
            </a:r>
            <a:endParaRPr lang="en-US" sz="3200" dirty="0">
              <a:latin typeface="FreesiaUPC" pitchFamily="34" charset="-34"/>
              <a:cs typeface="FreesiaUPC" pitchFamily="34" charset="-34"/>
            </a:endParaRPr>
          </a:p>
          <a:p>
            <a:endParaRPr lang="th-TH" sz="3200" dirty="0"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h-TH" sz="4400" b="1" dirty="0">
                <a:solidFill>
                  <a:srgbClr val="0070C0"/>
                </a:solidFill>
                <a:latin typeface="FreesiaUPC" pitchFamily="34" charset="-34"/>
                <a:cs typeface="FreesiaUPC" pitchFamily="34" charset="-34"/>
              </a:rPr>
              <a:t>ประโยชน์</a:t>
            </a:r>
            <a:r>
              <a:rPr lang="th-TH" sz="44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ของการนวด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857364"/>
            <a:ext cx="8686800" cy="4786322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ClrTx/>
              <a:buNone/>
            </a:pPr>
            <a:r>
              <a:rPr lang="en-US" sz="3500" b="1" dirty="0">
                <a:latin typeface="FreesiaUPC" pitchFamily="34" charset="-34"/>
                <a:cs typeface="FreesiaUPC" pitchFamily="34" charset="-34"/>
              </a:rPr>
              <a:t>		  1. </a:t>
            </a:r>
            <a:r>
              <a:rPr lang="th-TH" sz="3500" b="1" dirty="0">
                <a:latin typeface="FreesiaUPC" pitchFamily="34" charset="-34"/>
                <a:cs typeface="FreesiaUPC" pitchFamily="34" charset="-34"/>
              </a:rPr>
              <a:t>บังคับเลือดลมเข้าไปเลี้ยงในส่วนที่ต้องการ</a:t>
            </a:r>
          </a:p>
          <a:p>
            <a:pPr marL="624078" indent="-514350">
              <a:buClrTx/>
              <a:buNone/>
            </a:pPr>
            <a:r>
              <a:rPr lang="th-TH" sz="3500" b="1" dirty="0">
                <a:latin typeface="FreesiaUPC" pitchFamily="34" charset="-34"/>
                <a:cs typeface="FreesiaUPC" pitchFamily="34" charset="-34"/>
              </a:rPr>
              <a:t>		  </a:t>
            </a:r>
            <a:r>
              <a:rPr lang="en-US" sz="3500" b="1" dirty="0">
                <a:latin typeface="FreesiaUPC" pitchFamily="34" charset="-34"/>
                <a:cs typeface="FreesiaUPC" pitchFamily="34" charset="-34"/>
              </a:rPr>
              <a:t>2. </a:t>
            </a:r>
            <a:r>
              <a:rPr lang="th-TH" sz="3500" b="1" dirty="0">
                <a:latin typeface="FreesiaUPC" pitchFamily="34" charset="-34"/>
                <a:cs typeface="FreesiaUPC" pitchFamily="34" charset="-34"/>
              </a:rPr>
              <a:t>กระตุ้นประสาทที่ไปเลี้ยงอวัยวะต่างๆ</a:t>
            </a:r>
            <a:endParaRPr lang="en-US" sz="3500" b="1" dirty="0">
              <a:latin typeface="FreesiaUPC" pitchFamily="34" charset="-34"/>
              <a:cs typeface="FreesiaUPC" pitchFamily="34" charset="-34"/>
            </a:endParaRPr>
          </a:p>
          <a:p>
            <a:pPr marL="624078" indent="-514350">
              <a:buClrTx/>
              <a:buNone/>
            </a:pPr>
            <a:r>
              <a:rPr lang="en-US" sz="3500" b="1" dirty="0">
                <a:latin typeface="FreesiaUPC" pitchFamily="34" charset="-34"/>
                <a:cs typeface="FreesiaUPC" pitchFamily="34" charset="-34"/>
              </a:rPr>
              <a:t>		  3. </a:t>
            </a:r>
            <a:r>
              <a:rPr lang="th-TH" sz="3500" b="1" dirty="0">
                <a:latin typeface="FreesiaUPC" pitchFamily="34" charset="-34"/>
                <a:cs typeface="FreesiaUPC" pitchFamily="34" charset="-34"/>
              </a:rPr>
              <a:t>แก้ไขความผิดปกติของกระดูกและข้อต่อ</a:t>
            </a:r>
          </a:p>
          <a:p>
            <a:pPr marL="624078" indent="-514350">
              <a:buClrTx/>
              <a:buNone/>
            </a:pPr>
            <a:r>
              <a:rPr lang="th-TH" sz="3800" b="1" dirty="0">
                <a:solidFill>
                  <a:srgbClr val="0070C0"/>
                </a:solidFill>
                <a:latin typeface="FreesiaUPC" pitchFamily="34" charset="-34"/>
                <a:cs typeface="FreesiaUPC" pitchFamily="34" charset="-34"/>
              </a:rPr>
              <a:t>การนวดมีผลต่อระบบต่างๆภายในร่างกาย </a:t>
            </a:r>
            <a:r>
              <a:rPr lang="th-TH" sz="3800" b="1" dirty="0">
                <a:latin typeface="FreesiaUPC" pitchFamily="34" charset="-34"/>
                <a:cs typeface="FreesiaUPC" pitchFamily="34" charset="-34"/>
              </a:rPr>
              <a:t>ดังนี้</a:t>
            </a:r>
          </a:p>
          <a:p>
            <a:pPr marL="624078" indent="-514350">
              <a:buClrTx/>
              <a:buAutoNum type="arabicPeriod"/>
            </a:pPr>
            <a:r>
              <a:rPr lang="th-TH" sz="3800" b="1" dirty="0">
                <a:latin typeface="FreesiaUPC" pitchFamily="34" charset="-34"/>
                <a:cs typeface="FreesiaUPC" pitchFamily="34" charset="-34"/>
              </a:rPr>
              <a:t>ระบบไหลเวียนเลือด	</a:t>
            </a:r>
            <a:r>
              <a:rPr lang="en-US" sz="3800" b="1" dirty="0">
                <a:latin typeface="FreesiaUPC" pitchFamily="34" charset="-34"/>
                <a:cs typeface="FreesiaUPC" pitchFamily="34" charset="-34"/>
              </a:rPr>
              <a:t>6.  </a:t>
            </a:r>
            <a:r>
              <a:rPr lang="th-TH" sz="3800" b="1" dirty="0">
                <a:latin typeface="FreesiaUPC" pitchFamily="34" charset="-34"/>
                <a:cs typeface="FreesiaUPC" pitchFamily="34" charset="-34"/>
              </a:rPr>
              <a:t>ระบบทางเดินอาหาร</a:t>
            </a:r>
          </a:p>
          <a:p>
            <a:pPr marL="624078" indent="-514350">
              <a:buClrTx/>
              <a:buAutoNum type="arabicPeriod"/>
            </a:pPr>
            <a:r>
              <a:rPr lang="th-TH" sz="3800" b="1" dirty="0">
                <a:latin typeface="FreesiaUPC" pitchFamily="34" charset="-34"/>
                <a:cs typeface="FreesiaUPC" pitchFamily="34" charset="-34"/>
              </a:rPr>
              <a:t>ระบบประสาท		</a:t>
            </a:r>
            <a:r>
              <a:rPr lang="en-US" sz="3800" b="1" dirty="0">
                <a:latin typeface="FreesiaUPC" pitchFamily="34" charset="-34"/>
                <a:cs typeface="FreesiaUPC" pitchFamily="34" charset="-34"/>
              </a:rPr>
              <a:t>7.  </a:t>
            </a:r>
            <a:r>
              <a:rPr lang="th-TH" sz="3800" b="1" dirty="0">
                <a:latin typeface="FreesiaUPC" pitchFamily="34" charset="-34"/>
                <a:cs typeface="FreesiaUPC" pitchFamily="34" charset="-34"/>
              </a:rPr>
              <a:t>ระบบกระดูก</a:t>
            </a:r>
          </a:p>
          <a:p>
            <a:pPr marL="624078" indent="-514350">
              <a:buClrTx/>
              <a:buAutoNum type="arabicPeriod"/>
            </a:pPr>
            <a:r>
              <a:rPr lang="th-TH" sz="3800" b="1" dirty="0">
                <a:latin typeface="FreesiaUPC" pitchFamily="34" charset="-34"/>
                <a:cs typeface="FreesiaUPC" pitchFamily="34" charset="-34"/>
              </a:rPr>
              <a:t>ระบบกล้ามเนื้อ		</a:t>
            </a:r>
            <a:r>
              <a:rPr lang="en-US" sz="3800" b="1" dirty="0">
                <a:latin typeface="FreesiaUPC" pitchFamily="34" charset="-34"/>
                <a:cs typeface="FreesiaUPC" pitchFamily="34" charset="-34"/>
              </a:rPr>
              <a:t>8.  </a:t>
            </a:r>
            <a:r>
              <a:rPr lang="th-TH" sz="3800" b="1" dirty="0">
                <a:latin typeface="FreesiaUPC" pitchFamily="34" charset="-34"/>
                <a:cs typeface="FreesiaUPC" pitchFamily="34" charset="-34"/>
              </a:rPr>
              <a:t>ระบบฮอร์โมน</a:t>
            </a:r>
          </a:p>
          <a:p>
            <a:pPr marL="624078" indent="-514350">
              <a:buClrTx/>
              <a:buAutoNum type="arabicPeriod"/>
            </a:pPr>
            <a:r>
              <a:rPr lang="th-TH" sz="3800" b="1" dirty="0">
                <a:latin typeface="FreesiaUPC" pitchFamily="34" charset="-34"/>
                <a:cs typeface="FreesiaUPC" pitchFamily="34" charset="-34"/>
              </a:rPr>
              <a:t>ระบบผิวหนัง		</a:t>
            </a:r>
            <a:r>
              <a:rPr lang="en-US" sz="3800" b="1" dirty="0">
                <a:latin typeface="FreesiaUPC" pitchFamily="34" charset="-34"/>
                <a:cs typeface="FreesiaUPC" pitchFamily="34" charset="-34"/>
              </a:rPr>
              <a:t>9.  </a:t>
            </a:r>
            <a:r>
              <a:rPr lang="th-TH" sz="3800" b="1" dirty="0">
                <a:latin typeface="FreesiaUPC" pitchFamily="34" charset="-34"/>
                <a:cs typeface="FreesiaUPC" pitchFamily="34" charset="-34"/>
              </a:rPr>
              <a:t>ระบบหัวใจ</a:t>
            </a:r>
          </a:p>
          <a:p>
            <a:pPr marL="624078" indent="-514350">
              <a:buClrTx/>
              <a:buAutoNum type="arabicPeriod"/>
            </a:pPr>
            <a:r>
              <a:rPr lang="th-TH" sz="3800" b="1" dirty="0">
                <a:latin typeface="FreesiaUPC" pitchFamily="34" charset="-34"/>
                <a:cs typeface="FreesiaUPC" pitchFamily="34" charset="-34"/>
              </a:rPr>
              <a:t>ระบบทางเดินหายใจ</a:t>
            </a:r>
            <a:r>
              <a:rPr lang="en-US" sz="3800" b="1" dirty="0">
                <a:latin typeface="FreesiaUPC" pitchFamily="34" charset="-34"/>
                <a:cs typeface="FreesiaUPC" pitchFamily="34" charset="-34"/>
              </a:rPr>
              <a:t>	10. </a:t>
            </a:r>
            <a:r>
              <a:rPr lang="th-TH" sz="3800" b="1" dirty="0">
                <a:latin typeface="FreesiaUPC" pitchFamily="34" charset="-34"/>
                <a:cs typeface="FreesiaUPC" pitchFamily="34" charset="-34"/>
              </a:rPr>
              <a:t>ผลต่อจิตใจ </a:t>
            </a:r>
          </a:p>
          <a:p>
            <a:pPr marL="624078" indent="-514350">
              <a:buClrTx/>
              <a:buNone/>
            </a:pPr>
            <a:r>
              <a:rPr lang="th-TH" sz="3800" b="1" dirty="0">
                <a:latin typeface="FreesiaUPC" pitchFamily="34" charset="-34"/>
                <a:cs typeface="FreesiaUPC" pitchFamily="34" charset="-34"/>
              </a:rPr>
              <a:t>					</a:t>
            </a:r>
            <a:r>
              <a:rPr lang="en-US" sz="3800" b="1" dirty="0">
                <a:latin typeface="FreesiaUPC" pitchFamily="34" charset="-34"/>
                <a:cs typeface="FreesiaUPC" pitchFamily="34" charset="-34"/>
              </a:rPr>
              <a:t>11. </a:t>
            </a:r>
            <a:r>
              <a:rPr lang="th-TH" sz="3800" b="1" dirty="0">
                <a:latin typeface="FreesiaUPC" pitchFamily="34" charset="-34"/>
                <a:cs typeface="FreesiaUPC" pitchFamily="34" charset="-34"/>
              </a:rPr>
              <a:t>ระบบอื่นๆ เช่นสมอง หู ตา ฯลฯ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h-TH" sz="44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การนวดรักษา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buClrTx/>
              <a:buNone/>
            </a:pP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	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การนวดรักษามีองค์ประกอบ ดังนี้</a:t>
            </a:r>
            <a:endParaRPr lang="en-US" sz="3200" b="1" dirty="0">
              <a:latin typeface="FreesiaUPC" pitchFamily="34" charset="-34"/>
              <a:cs typeface="FreesiaUPC" pitchFamily="34" charset="-34"/>
            </a:endParaRPr>
          </a:p>
          <a:p>
            <a:pPr marL="624078" indent="-514350">
              <a:buClrTx/>
              <a:buNone/>
            </a:pPr>
            <a:r>
              <a:rPr lang="en-US" sz="3200" b="1" dirty="0">
                <a:solidFill>
                  <a:srgbClr val="C00000"/>
                </a:solidFill>
                <a:latin typeface="FreesiaUPC" pitchFamily="34" charset="-34"/>
                <a:cs typeface="FreesiaUPC" pitchFamily="34" charset="-34"/>
              </a:rPr>
              <a:t>		  1. </a:t>
            </a:r>
            <a:r>
              <a:rPr lang="th-TH" sz="3200" b="1" dirty="0">
                <a:solidFill>
                  <a:srgbClr val="C00000"/>
                </a:solidFill>
                <a:latin typeface="FreesiaUPC" pitchFamily="34" charset="-34"/>
                <a:cs typeface="FreesiaUPC" pitchFamily="34" charset="-34"/>
              </a:rPr>
              <a:t>สถานที่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: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ขนาดเหมาะสม มีประตูที่สามารถมองลอดผ่านได้ ไม่มีอุปกรณ์</a:t>
            </a:r>
            <a:r>
              <a:rPr lang="th-TH" sz="3200" b="1" dirty="0" err="1">
                <a:latin typeface="FreesiaUPC" pitchFamily="34" charset="-34"/>
                <a:cs typeface="FreesiaUPC" pitchFamily="34" charset="-34"/>
              </a:rPr>
              <a:t>ล๊อคป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ระตู มีเตียงขนาดที่สภาฯกำหนด</a:t>
            </a:r>
          </a:p>
          <a:p>
            <a:pPr marL="624078" indent="-514350">
              <a:buClrTx/>
              <a:buNone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	</a:t>
            </a:r>
            <a:r>
              <a:rPr lang="th-TH" sz="3200" b="1" dirty="0">
                <a:solidFill>
                  <a:srgbClr val="C00000"/>
                </a:solidFill>
                <a:latin typeface="FreesiaUPC" pitchFamily="34" charset="-34"/>
                <a:cs typeface="FreesiaUPC" pitchFamily="34" charset="-34"/>
              </a:rPr>
              <a:t>	  </a:t>
            </a:r>
            <a:r>
              <a:rPr lang="en-US" sz="3200" b="1" dirty="0">
                <a:solidFill>
                  <a:srgbClr val="C00000"/>
                </a:solidFill>
                <a:latin typeface="FreesiaUPC" pitchFamily="34" charset="-34"/>
                <a:cs typeface="FreesiaUPC" pitchFamily="34" charset="-34"/>
              </a:rPr>
              <a:t>2. </a:t>
            </a:r>
            <a:r>
              <a:rPr lang="th-TH" sz="3200" b="1" dirty="0">
                <a:solidFill>
                  <a:srgbClr val="C00000"/>
                </a:solidFill>
                <a:latin typeface="FreesiaUPC" pitchFamily="34" charset="-34"/>
                <a:cs typeface="FreesiaUPC" pitchFamily="34" charset="-34"/>
              </a:rPr>
              <a:t>ผู้ป่วย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: </a:t>
            </a:r>
            <a:endParaRPr lang="th-TH" sz="3200" b="1" dirty="0">
              <a:latin typeface="FreesiaUPC" pitchFamily="34" charset="-34"/>
              <a:cs typeface="FreesiaUPC" pitchFamily="34" charset="-34"/>
            </a:endParaRPr>
          </a:p>
          <a:p>
            <a:pPr marL="624078" indent="-514350">
              <a:buClrTx/>
              <a:buNone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		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   - 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บอกให้ผู้ป่วยทราบถึงการรักษา บริเวณ ตำแหน่ง ความผิดปกติต่างๆที่ได้จากการซักประวัติ ตรวจร่างกาย และจากการวินิจฉัยโรค</a:t>
            </a:r>
          </a:p>
          <a:p>
            <a:pPr marL="624078" indent="-514350">
              <a:buClrTx/>
              <a:buNone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		  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- 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จัดท่าผู้ป่วยให้เหมาะสม ดำเนินการรักษา</a:t>
            </a:r>
          </a:p>
          <a:p>
            <a:pPr marL="624078" indent="-514350">
              <a:buClrTx/>
              <a:buNone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	</a:t>
            </a:r>
            <a:r>
              <a:rPr lang="th-TH" sz="3200" b="1" dirty="0">
                <a:solidFill>
                  <a:srgbClr val="C00000"/>
                </a:solidFill>
                <a:latin typeface="FreesiaUPC" pitchFamily="34" charset="-34"/>
                <a:cs typeface="FreesiaUPC" pitchFamily="34" charset="-34"/>
              </a:rPr>
              <a:t>	</a:t>
            </a:r>
            <a:r>
              <a:rPr lang="en-US" sz="3200" b="1" dirty="0">
                <a:solidFill>
                  <a:srgbClr val="C00000"/>
                </a:solidFill>
                <a:latin typeface="FreesiaUPC" pitchFamily="34" charset="-34"/>
                <a:cs typeface="FreesiaUPC" pitchFamily="34" charset="-34"/>
              </a:rPr>
              <a:t>  3. </a:t>
            </a:r>
            <a:r>
              <a:rPr lang="th-TH" sz="3200" b="1" dirty="0">
                <a:solidFill>
                  <a:srgbClr val="C00000"/>
                </a:solidFill>
                <a:latin typeface="FreesiaUPC" pitchFamily="34" charset="-34"/>
                <a:cs typeface="FreesiaUPC" pitchFamily="34" charset="-34"/>
              </a:rPr>
              <a:t>หมอที่ทำการรักษา</a:t>
            </a:r>
            <a:r>
              <a:rPr lang="en-US" sz="3200" b="1" dirty="0">
                <a:solidFill>
                  <a:srgbClr val="C00000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: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หมอที่ทำการรักษาจะต้องศึกษาข้อมูลของผู้ป่วยให้ครบถ้วน สามารถแยกโรค อาการ สาเหตุ ปัจจัยและบอกวิธีการรักษา การให้คำแนะนำได้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		</a:t>
            </a:r>
            <a:endParaRPr lang="th-TH" sz="3200" b="1" dirty="0"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h-TH" sz="44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ขั้นตอนการนวดรักษา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357850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buClr>
                <a:srgbClr val="C00000"/>
              </a:buClr>
              <a:buAutoNum type="arabicPeriod"/>
            </a:pPr>
            <a:r>
              <a:rPr lang="th-TH" sz="3200" b="1" dirty="0">
                <a:solidFill>
                  <a:srgbClr val="C00000"/>
                </a:solidFill>
                <a:latin typeface="FreesiaUPC" pitchFamily="34" charset="-34"/>
                <a:cs typeface="FreesiaUPC" pitchFamily="34" charset="-34"/>
              </a:rPr>
              <a:t>การค้นหาสาเหตุของโรค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: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การซักประวัติ ตรวจร่างกาย การวินิจฉัย ชื่อโรค</a:t>
            </a:r>
            <a:endParaRPr lang="en-US" sz="3200" b="1" dirty="0">
              <a:latin typeface="FreesiaUPC" pitchFamily="34" charset="-34"/>
              <a:cs typeface="FreesiaUPC" pitchFamily="34" charset="-34"/>
            </a:endParaRPr>
          </a:p>
          <a:p>
            <a:pPr marL="624078" indent="-514350">
              <a:buClr>
                <a:srgbClr val="C00000"/>
              </a:buClr>
              <a:buAutoNum type="arabicPeriod"/>
            </a:pPr>
            <a:r>
              <a:rPr lang="th-TH" sz="3200" b="1" dirty="0">
                <a:solidFill>
                  <a:srgbClr val="C00000"/>
                </a:solidFill>
                <a:latin typeface="FreesiaUPC" pitchFamily="34" charset="-34"/>
                <a:cs typeface="FreesiaUPC" pitchFamily="34" charset="-34"/>
              </a:rPr>
              <a:t>การรักษา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: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อาศัยเส้นพื้นฐาน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10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เส้น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, 9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สัญญาณหลัก และ</a:t>
            </a:r>
            <a:br>
              <a:rPr lang="th-TH" sz="3200" b="1" dirty="0">
                <a:latin typeface="FreesiaUPC" pitchFamily="34" charset="-34"/>
                <a:cs typeface="FreesiaUPC" pitchFamily="34" charset="-34"/>
              </a:rPr>
            </a:b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สัญญาณย่อย </a:t>
            </a:r>
            <a:br>
              <a:rPr lang="th-TH" sz="3200" b="1" dirty="0">
                <a:latin typeface="FreesiaUPC" pitchFamily="34" charset="-34"/>
                <a:cs typeface="FreesiaUPC" pitchFamily="34" charset="-34"/>
              </a:rPr>
            </a:b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	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-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กระบวนท่านวด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-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สถานที่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ท่านวด การวางมือและนิ้วมือ</a:t>
            </a:r>
          </a:p>
          <a:p>
            <a:pPr marL="624078" indent="-514350">
              <a:buClrTx/>
              <a:buNone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		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-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การจ่ายพลัง โดยอาศัยการแต่งรสมือ น้ำหนักนิ้วมือ</a:t>
            </a:r>
          </a:p>
          <a:p>
            <a:pPr marL="624078" indent="-514350">
              <a:buClrTx/>
              <a:buNone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		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-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ผลการรักษา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: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นวดแล้วหาย นวดแล้วตึงขึ้น</a:t>
            </a:r>
          </a:p>
          <a:p>
            <a:pPr marL="624078" indent="-514350">
              <a:buClrTx/>
              <a:buAutoNum type="arabicPeriod" startAt="3"/>
            </a:pPr>
            <a:r>
              <a:rPr lang="th-TH" sz="3200" b="1" dirty="0">
                <a:solidFill>
                  <a:srgbClr val="C00000"/>
                </a:solidFill>
                <a:latin typeface="FreesiaUPC" pitchFamily="34" charset="-34"/>
                <a:cs typeface="FreesiaUPC" pitchFamily="34" charset="-34"/>
              </a:rPr>
              <a:t>การประเมินผลการรักษา</a:t>
            </a:r>
          </a:p>
          <a:p>
            <a:pPr marL="624078" indent="-514350">
              <a:buClrTx/>
              <a:buAutoNum type="arabicPeriod" startAt="3"/>
            </a:pPr>
            <a:r>
              <a:rPr lang="th-TH" sz="3200" b="1" dirty="0">
                <a:solidFill>
                  <a:srgbClr val="C00000"/>
                </a:solidFill>
                <a:latin typeface="FreesiaUPC" pitchFamily="34" charset="-34"/>
                <a:cs typeface="FreesiaUPC" pitchFamily="34" charset="-34"/>
              </a:rPr>
              <a:t>คำแนะนำหลังการนวด</a:t>
            </a:r>
          </a:p>
          <a:p>
            <a:pPr marL="624078" indent="-514350">
              <a:buClr>
                <a:srgbClr val="C00000"/>
              </a:buClr>
              <a:buAutoNum type="arabicPeriod" startAt="3"/>
            </a:pPr>
            <a:r>
              <a:rPr lang="th-TH" sz="3200" b="1" dirty="0">
                <a:solidFill>
                  <a:srgbClr val="C00000"/>
                </a:solidFill>
                <a:latin typeface="FreesiaUPC" pitchFamily="34" charset="-34"/>
                <a:cs typeface="FreesiaUPC" pitchFamily="34" charset="-34"/>
              </a:rPr>
              <a:t>การนัดผู้ป่วยมารับการรักษา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: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โดยปกติ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2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ครั้งต่อสัปดาห์</a:t>
            </a:r>
          </a:p>
          <a:p>
            <a:pPr marL="624078" indent="-514350">
              <a:buClr>
                <a:srgbClr val="C00000"/>
              </a:buClr>
              <a:buAutoNum type="arabicPeriod" startAt="3"/>
            </a:pPr>
            <a:r>
              <a:rPr lang="th-TH" sz="3200" b="1" dirty="0">
                <a:solidFill>
                  <a:srgbClr val="C00000"/>
                </a:solidFill>
                <a:latin typeface="FreesiaUPC" pitchFamily="34" charset="-34"/>
                <a:cs typeface="FreesiaUPC" pitchFamily="34" charset="-34"/>
              </a:rPr>
              <a:t>จำนวนครั้งการนวด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: </a:t>
            </a: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วิเคราะห์จากตัวโรค ผู้ป่วย ความชำนาญของหมอ ประกอบกับการตรวจหลังการรักษา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		</a:t>
            </a:r>
            <a:endParaRPr lang="th-TH" sz="3200" b="1" dirty="0"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57200" y="2071678"/>
            <a:ext cx="8458200" cy="1470025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>
                <a:solidFill>
                  <a:srgbClr val="FFC000"/>
                </a:solidFill>
                <a:latin typeface="FreesiaUPC" pitchFamily="34" charset="-34"/>
                <a:cs typeface="FreesiaUPC" pitchFamily="34" charset="-34"/>
              </a:rPr>
              <a:t>Thank you for your attention</a:t>
            </a:r>
            <a:endParaRPr lang="th-TH" sz="8000" dirty="0">
              <a:solidFill>
                <a:srgbClr val="FFC000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4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57200" y="4391044"/>
            <a:ext cx="8401080" cy="1752600"/>
          </a:xfrm>
        </p:spPr>
        <p:txBody>
          <a:bodyPr>
            <a:noAutofit/>
          </a:bodyPr>
          <a:lstStyle/>
          <a:p>
            <a:pPr algn="ctr"/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อ</a:t>
            </a:r>
            <a:r>
              <a:rPr lang="en-US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กิติศักดิ์ รุจิ</a:t>
            </a:r>
            <a:r>
              <a:rPr lang="th-TH" sz="3200" b="1" dirty="0" err="1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กาญ</a:t>
            </a:r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จนรัตน์</a:t>
            </a:r>
            <a:endParaRPr lang="en-US" sz="3200" b="1" dirty="0">
              <a:solidFill>
                <a:schemeClr val="tx1"/>
              </a:solidFill>
              <a:latin typeface="FreesiaUPC" pitchFamily="34" charset="-34"/>
              <a:cs typeface="FreesiaUPC" pitchFamily="34" charset="-34"/>
            </a:endParaRPr>
          </a:p>
          <a:p>
            <a:pPr algn="ctr"/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สาขาการแพทย์แผนไทย คณะพยาบาลศาสตร์</a:t>
            </a:r>
            <a:endParaRPr lang="en-US" sz="3200" b="1" dirty="0">
              <a:solidFill>
                <a:schemeClr val="tx1"/>
              </a:solidFill>
              <a:latin typeface="FreesiaUPC" pitchFamily="34" charset="-34"/>
              <a:cs typeface="FreesiaUPC" pitchFamily="34" charset="-34"/>
            </a:endParaRPr>
          </a:p>
          <a:p>
            <a:pPr algn="ctr"/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มหาวิทยาลัยราช</a:t>
            </a:r>
            <a:r>
              <a:rPr lang="th-TH" sz="3200" b="1" dirty="0" err="1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ภัฏ</a:t>
            </a:r>
            <a:r>
              <a:rPr lang="th-TH" sz="3200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เพชรบุรี</a:t>
            </a:r>
            <a:endParaRPr lang="en-US" sz="3200" b="1" dirty="0">
              <a:solidFill>
                <a:schemeClr val="tx1"/>
              </a:solidFill>
              <a:latin typeface="FreesiaUPC" pitchFamily="34" charset="-34"/>
              <a:cs typeface="FreesiaUPC" pitchFamily="34" charset="-34"/>
            </a:endParaRPr>
          </a:p>
          <a:p>
            <a:pPr algn="ctr"/>
            <a:endParaRPr lang="th-TH" sz="3200" b="1" dirty="0"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th-TH" sz="8800" b="1" dirty="0">
                <a:latin typeface="FreesiaUPC" pitchFamily="34" charset="-34"/>
                <a:cs typeface="FreesiaUPC" pitchFamily="34" charset="-34"/>
              </a:rPr>
              <a:t>ประวัติการนวดไทย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h-TH" sz="3200" b="1" dirty="0">
                <a:solidFill>
                  <a:schemeClr val="accent2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สมัยพุทธกาล (หมอชีวกโกมาร</a:t>
            </a:r>
            <a:r>
              <a:rPr lang="th-TH" sz="3200" b="1" dirty="0" err="1">
                <a:solidFill>
                  <a:schemeClr val="accent2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ภัจจ์</a:t>
            </a:r>
            <a:r>
              <a:rPr lang="th-TH" sz="3200" b="1" dirty="0">
                <a:solidFill>
                  <a:schemeClr val="accent2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)</a:t>
            </a:r>
          </a:p>
          <a:p>
            <a:pPr algn="ctr">
              <a:buNone/>
            </a:pPr>
            <a:r>
              <a:rPr lang="th-TH" dirty="0">
                <a:latin typeface="FreesiaUPC" pitchFamily="34" charset="-34"/>
                <a:cs typeface="FreesiaUPC" pitchFamily="34" charset="-34"/>
              </a:rPr>
              <a:t>เชื่อว่า การนวดมีรากฐานส่วนหนึ่งมาจากประเทศอินเดีย โดยน่าจะเผยแพร่ผ่านทางพระพุทธศาสนา รวมทั้งศาสนาพราหมณ์ด้วย</a:t>
            </a:r>
            <a:endParaRPr lang="en-US" b="1" dirty="0">
              <a:latin typeface="FreesiaUPC" pitchFamily="34" charset="-34"/>
              <a:cs typeface="FreesiaUPC" pitchFamily="34" charset="-34"/>
            </a:endParaRPr>
          </a:p>
          <a:p>
            <a:pPr algn="ctr">
              <a:buNone/>
            </a:pPr>
            <a:endParaRPr lang="th-TH" sz="3200" b="1" dirty="0">
              <a:latin typeface="FreesiaUPC" pitchFamily="34" charset="-34"/>
              <a:cs typeface="FreesiaUPC" pitchFamily="34" charset="-34"/>
            </a:endParaRPr>
          </a:p>
          <a:p>
            <a:pPr algn="ctr">
              <a:buNone/>
            </a:pPr>
            <a:r>
              <a:rPr lang="th-TH" sz="3200" b="1" dirty="0">
                <a:solidFill>
                  <a:schemeClr val="accent2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สมัยอาณาจักรขอม ประมาณปี พ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sz="3200" b="1" dirty="0">
                <a:solidFill>
                  <a:schemeClr val="accent2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ศ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. 1725-1729 </a:t>
            </a:r>
          </a:p>
          <a:p>
            <a:pPr algn="ctr">
              <a:buNone/>
            </a:pPr>
            <a:r>
              <a:rPr lang="th-TH" dirty="0">
                <a:latin typeface="FreesiaUPC" pitchFamily="34" charset="-34"/>
                <a:cs typeface="FreesiaUPC" pitchFamily="34" charset="-34"/>
              </a:rPr>
              <a:t>ได้พบศิลาจารึก ในสมัยพระเจ้า</a:t>
            </a:r>
            <a:r>
              <a:rPr lang="th-TH" dirty="0" err="1">
                <a:latin typeface="FreesiaUPC" pitchFamily="34" charset="-34"/>
                <a:cs typeface="FreesiaUPC" pitchFamily="34" charset="-34"/>
              </a:rPr>
              <a:t>ชัยวร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มันที่ 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7 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มีการสร้าง “</a:t>
            </a:r>
            <a:r>
              <a:rPr lang="th-TH" dirty="0" err="1">
                <a:latin typeface="FreesiaUPC" pitchFamily="34" charset="-34"/>
                <a:cs typeface="FreesiaUPC" pitchFamily="34" charset="-34"/>
              </a:rPr>
              <a:t>อโรคยศาล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”</a:t>
            </a:r>
            <a:endParaRPr lang="en-US" b="1" dirty="0">
              <a:latin typeface="FreesiaUPC" pitchFamily="34" charset="-34"/>
              <a:cs typeface="FreesiaUPC" pitchFamily="34" charset="-34"/>
            </a:endParaRPr>
          </a:p>
          <a:p>
            <a:pPr>
              <a:buNone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	</a:t>
            </a:r>
            <a:endParaRPr lang="en-US" sz="3200" b="1" dirty="0">
              <a:latin typeface="FreesiaUPC" pitchFamily="34" charset="-34"/>
              <a:cs typeface="FreesiaUPC" pitchFamily="34" charset="-34"/>
            </a:endParaRPr>
          </a:p>
          <a:p>
            <a:endParaRPr lang="th-TH" sz="3200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4" name="ลูกศรลง 3"/>
          <p:cNvSpPr/>
          <p:nvPr/>
        </p:nvSpPr>
        <p:spPr>
          <a:xfrm>
            <a:off x="4214810" y="3643314"/>
            <a:ext cx="714380" cy="642942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ลูกศรลง 6"/>
          <p:cNvSpPr/>
          <p:nvPr/>
        </p:nvSpPr>
        <p:spPr>
          <a:xfrm>
            <a:off x="4214810" y="5286388"/>
            <a:ext cx="714380" cy="642942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th-TH" sz="8800" b="1" dirty="0">
                <a:latin typeface="FreesiaUPC" pitchFamily="34" charset="-34"/>
                <a:cs typeface="FreesiaUPC" pitchFamily="34" charset="-34"/>
              </a:rPr>
              <a:t>ประวัติการนวดไทย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96579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h-TH" sz="3200" b="1" dirty="0">
                <a:solidFill>
                  <a:schemeClr val="accent2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สมัยกรุงสุโขทัย ประมาณปี พ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sz="3200" b="1" dirty="0">
                <a:solidFill>
                  <a:schemeClr val="accent2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ศ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. 1800</a:t>
            </a:r>
          </a:p>
          <a:p>
            <a:pPr algn="ctr">
              <a:buNone/>
            </a:pPr>
            <a:r>
              <a:rPr lang="th-TH" dirty="0">
                <a:latin typeface="FreesiaUPC" pitchFamily="34" charset="-34"/>
                <a:cs typeface="FreesiaUPC" pitchFamily="34" charset="-34"/>
              </a:rPr>
              <a:t>พบ</a:t>
            </a:r>
            <a:r>
              <a:rPr lang="th-TH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ศิลาจารึก ที่วัดป่ามะม่วง จังหวัดสุโขทัย 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(สมัยพ่อขุนรามคำแหงมหาราช) โดยในศิลาจารึกกล่าวไว้ว่า พ่อขุนรามคำแหงมหาราช ได้ทรงจัดให้มีการปลูกสวนป่าสมุนไพรขึ้น เพื่อใช้เป็นยารักษาโรคสำหรับประชาชน และยังมีการปรุงยาที่ได้จากสมุนไพรเหล่านั้นด้วยวิธีการบด และ</a:t>
            </a:r>
            <a:r>
              <a:rPr lang="th-TH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มีรอยศิลาจารึกเกี่ยวกับการรักษาโรคด้วยวิธีการนวด</a:t>
            </a:r>
            <a:endParaRPr lang="en-US" b="1" dirty="0">
              <a:solidFill>
                <a:srgbClr val="FF0000"/>
              </a:solidFill>
              <a:latin typeface="FreesiaUPC" pitchFamily="34" charset="-34"/>
              <a:cs typeface="FreesiaUPC" pitchFamily="34" charset="-34"/>
            </a:endParaRPr>
          </a:p>
          <a:p>
            <a:pPr algn="ctr">
              <a:buNone/>
            </a:pPr>
            <a:endParaRPr lang="th-TH" sz="3200" b="1" dirty="0">
              <a:latin typeface="FreesiaUPC" pitchFamily="34" charset="-34"/>
              <a:cs typeface="FreesiaUPC" pitchFamily="34" charset="-34"/>
            </a:endParaRPr>
          </a:p>
          <a:p>
            <a:pPr algn="ctr">
              <a:buNone/>
            </a:pPr>
            <a:r>
              <a:rPr lang="th-TH" sz="3200" b="1" dirty="0">
                <a:solidFill>
                  <a:schemeClr val="accent2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สมัยกรุงศรีอยุธยา ประมาณปี พ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sz="3200" b="1" dirty="0">
                <a:solidFill>
                  <a:schemeClr val="accent2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ศ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. 1998-2310</a:t>
            </a:r>
          </a:p>
          <a:p>
            <a:pPr>
              <a:buNone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	</a:t>
            </a:r>
            <a:endParaRPr lang="en-US" sz="3200" b="1" dirty="0">
              <a:latin typeface="FreesiaUPC" pitchFamily="34" charset="-34"/>
              <a:cs typeface="FreesiaUPC" pitchFamily="34" charset="-34"/>
            </a:endParaRPr>
          </a:p>
          <a:p>
            <a:endParaRPr lang="th-TH" sz="3200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6" name="ลูกศรลง 5"/>
          <p:cNvSpPr/>
          <p:nvPr/>
        </p:nvSpPr>
        <p:spPr>
          <a:xfrm>
            <a:off x="4214810" y="4857760"/>
            <a:ext cx="714380" cy="642942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สมัยกรุงศรีอยุธยา ประมาณปี </a:t>
            </a:r>
            <a:r>
              <a:rPr lang="th-TH" b="1" dirty="0">
                <a:latin typeface="FreesiaUPC" pitchFamily="34" charset="-34"/>
                <a:cs typeface="FreesiaUPC" pitchFamily="34" charset="-34"/>
              </a:rPr>
              <a:t>พ</a:t>
            </a:r>
            <a:r>
              <a:rPr lang="en-US" b="1" dirty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b="1" dirty="0">
                <a:latin typeface="FreesiaUPC" pitchFamily="34" charset="-34"/>
                <a:cs typeface="FreesiaUPC" pitchFamily="34" charset="-34"/>
              </a:rPr>
              <a:t>ศ</a:t>
            </a:r>
            <a:r>
              <a:rPr lang="en-US" b="1" dirty="0">
                <a:latin typeface="FreesiaUPC" pitchFamily="34" charset="-34"/>
                <a:cs typeface="FreesiaUPC" pitchFamily="34" charset="-34"/>
              </a:rPr>
              <a:t>. 1998-2310</a:t>
            </a:r>
            <a:endParaRPr lang="th-TH" sz="4400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สมัยพระบรมไตรโลกนาถ</a:t>
            </a:r>
          </a:p>
          <a:p>
            <a:pPr algn="ctr">
              <a:buNone/>
            </a:pPr>
            <a:r>
              <a:rPr lang="th-TH" dirty="0">
                <a:latin typeface="FreesiaUPC" pitchFamily="34" charset="-34"/>
                <a:cs typeface="FreesiaUPC" pitchFamily="34" charset="-34"/>
              </a:rPr>
              <a:t>มีหลักฐานจากทำเนียบศักดินาข้าราบการฝ่ายทหารและ</a:t>
            </a:r>
            <a:r>
              <a:rPr lang="th-TH" dirty="0" err="1">
                <a:latin typeface="FreesiaUPC" pitchFamily="34" charset="-34"/>
                <a:cs typeface="FreesiaUPC" pitchFamily="34" charset="-34"/>
              </a:rPr>
              <a:t>พลเรือน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 ซึ่งตราขึ้นเมื่อ พ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ศ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. 1998 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ระบุว่า </a:t>
            </a:r>
            <a:r>
              <a:rPr lang="th-TH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มีข้าราชการในกรมหมอนวดขวาและซ้าย เจ้ากรมมีบรรดาศักดิ์ เป็นหลวงราชรักษาและหลวง</a:t>
            </a:r>
            <a:r>
              <a:rPr lang="th-TH" dirty="0" err="1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ราโช</a:t>
            </a:r>
            <a:r>
              <a:rPr lang="th-TH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 ตามลำดับ</a:t>
            </a:r>
            <a:endParaRPr lang="en-US" dirty="0">
              <a:solidFill>
                <a:srgbClr val="FF0000"/>
              </a:solidFill>
              <a:latin typeface="FreesiaUPC" pitchFamily="34" charset="-34"/>
              <a:cs typeface="FreesiaUPC" pitchFamily="34" charset="-34"/>
            </a:endParaRPr>
          </a:p>
          <a:p>
            <a:pPr algn="ctr">
              <a:buNone/>
            </a:pPr>
            <a:endParaRPr lang="th-TH" sz="3200" dirty="0">
              <a:latin typeface="FreesiaUPC" pitchFamily="34" charset="-34"/>
              <a:cs typeface="FreesiaUPC" pitchFamily="34" charset="-34"/>
            </a:endParaRPr>
          </a:p>
          <a:p>
            <a:pPr algn="ctr">
              <a:buNone/>
            </a:pPr>
            <a:endParaRPr lang="en-US" sz="3200" dirty="0">
              <a:latin typeface="FreesiaUPC" pitchFamily="34" charset="-34"/>
              <a:cs typeface="FreesiaUPC" pitchFamily="34" charset="-34"/>
            </a:endParaRPr>
          </a:p>
          <a:p>
            <a:pPr algn="ctr">
              <a:buNone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สมัยสมเด็จพระนารายณ์มหาราช</a:t>
            </a:r>
            <a:endParaRPr lang="th-TH" sz="3200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4" name="ลูกศรลง 3"/>
          <p:cNvSpPr/>
          <p:nvPr/>
        </p:nvSpPr>
        <p:spPr>
          <a:xfrm>
            <a:off x="4286248" y="4357694"/>
            <a:ext cx="714380" cy="642942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สมัยกรุงศรีอยุธยา ประมาณปี </a:t>
            </a:r>
            <a:r>
              <a:rPr lang="th-TH" b="1" dirty="0">
                <a:latin typeface="FreesiaUPC" pitchFamily="34" charset="-34"/>
                <a:cs typeface="FreesiaUPC" pitchFamily="34" charset="-34"/>
              </a:rPr>
              <a:t>พ</a:t>
            </a:r>
            <a:r>
              <a:rPr lang="en-US" b="1" dirty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b="1" dirty="0">
                <a:latin typeface="FreesiaUPC" pitchFamily="34" charset="-34"/>
                <a:cs typeface="FreesiaUPC" pitchFamily="34" charset="-34"/>
              </a:rPr>
              <a:t>ศ</a:t>
            </a:r>
            <a:r>
              <a:rPr lang="en-US" b="1" dirty="0">
                <a:latin typeface="FreesiaUPC" pitchFamily="34" charset="-34"/>
                <a:cs typeface="FreesiaUPC" pitchFamily="34" charset="-34"/>
              </a:rPr>
              <a:t>. 1998-2310</a:t>
            </a:r>
            <a:endParaRPr lang="th-TH" sz="4400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สมัยสมเด็จพระนารายณ์มหาราช</a:t>
            </a:r>
          </a:p>
          <a:p>
            <a:pPr algn="ctr">
              <a:buNone/>
            </a:pPr>
            <a:r>
              <a:rPr lang="th-TH" sz="3200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การแพทย์แผนโบราณ มีความเจริญรุ่งเรื่องมาก โดยเฉพาะด้านการนวด </a:t>
            </a:r>
            <a:r>
              <a:rPr lang="th-TH" sz="3200" dirty="0">
                <a:latin typeface="FreesiaUPC" pitchFamily="34" charset="-34"/>
                <a:cs typeface="FreesiaUPC" pitchFamily="34" charset="-34"/>
              </a:rPr>
              <a:t>ได้เริ่มมี</a:t>
            </a:r>
            <a:r>
              <a:rPr lang="th-TH" sz="3200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การเขียนตำรา</a:t>
            </a:r>
            <a:r>
              <a:rPr lang="th-TH" sz="3200" dirty="0">
                <a:latin typeface="FreesiaUPC" pitchFamily="34" charset="-34"/>
                <a:cs typeface="FreesiaUPC" pitchFamily="34" charset="-34"/>
              </a:rPr>
              <a:t>เกี่ยวกับการนวดไว้ในใบลาน โดยเป็นภาษาบาลี พระองค์ทรงโปรดการนวดตลอดเวลาที่พระองค์ประชวร และหมอนวดที่ทรงโปรดมากที่สุดคือ </a:t>
            </a:r>
            <a:r>
              <a:rPr lang="th-TH" sz="3200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“พระ</a:t>
            </a:r>
            <a:r>
              <a:rPr lang="th-TH" sz="3200" dirty="0" err="1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ปีว์</a:t>
            </a:r>
            <a:r>
              <a:rPr lang="th-TH" sz="3200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” </a:t>
            </a:r>
            <a:r>
              <a:rPr lang="th-TH" sz="3200" dirty="0">
                <a:latin typeface="FreesiaUPC" pitchFamily="34" charset="-34"/>
                <a:cs typeface="FreesiaUPC" pitchFamily="34" charset="-34"/>
              </a:rPr>
              <a:t>รวมทั้งพวกขุนนางก็นิยมการนวดด้วย</a:t>
            </a:r>
            <a:endParaRPr lang="en-US" sz="3200" dirty="0">
              <a:latin typeface="FreesiaUPC" pitchFamily="34" charset="-34"/>
              <a:cs typeface="FreesiaUPC" pitchFamily="34" charset="-34"/>
            </a:endParaRPr>
          </a:p>
          <a:p>
            <a:pPr algn="ctr">
              <a:buNone/>
            </a:pPr>
            <a:r>
              <a:rPr lang="th-TH" sz="3200" dirty="0">
                <a:latin typeface="FreesiaUPC" pitchFamily="34" charset="-34"/>
                <a:cs typeface="FreesiaUPC" pitchFamily="34" charset="-34"/>
              </a:rPr>
              <a:t> ใน</a:t>
            </a:r>
            <a:r>
              <a:rPr lang="th-TH" sz="3200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จดหมายเหตุของ</a:t>
            </a:r>
            <a:r>
              <a:rPr lang="th-TH" sz="3200" dirty="0" err="1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ลาลูแบร์</a:t>
            </a:r>
            <a:r>
              <a:rPr lang="th-TH" sz="3200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 ราชทูตฝรั่งเศส </a:t>
            </a:r>
            <a:r>
              <a:rPr lang="th-TH" sz="3200" dirty="0">
                <a:latin typeface="FreesiaUPC" pitchFamily="34" charset="-34"/>
                <a:cs typeface="FreesiaUPC" pitchFamily="34" charset="-34"/>
              </a:rPr>
              <a:t>ที่มาในกรุงสยาม ระหว่างปี พ</a:t>
            </a:r>
            <a:r>
              <a:rPr lang="en-US" sz="3200" dirty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sz="3200" dirty="0">
                <a:latin typeface="FreesiaUPC" pitchFamily="34" charset="-34"/>
                <a:cs typeface="FreesiaUPC" pitchFamily="34" charset="-34"/>
              </a:rPr>
              <a:t>ศ</a:t>
            </a:r>
            <a:r>
              <a:rPr lang="en-US" sz="3200" dirty="0">
                <a:latin typeface="FreesiaUPC" pitchFamily="34" charset="-34"/>
                <a:cs typeface="FreesiaUPC" pitchFamily="34" charset="-34"/>
              </a:rPr>
              <a:t>. 2230-2231 </a:t>
            </a:r>
            <a:r>
              <a:rPr lang="th-TH" sz="3200" dirty="0">
                <a:latin typeface="FreesiaUPC" pitchFamily="34" charset="-34"/>
                <a:cs typeface="FreesiaUPC" pitchFamily="34" charset="-34"/>
              </a:rPr>
              <a:t>ได้พรรณนาความตองหนึ่งว่า </a:t>
            </a:r>
            <a:endParaRPr lang="en-US" sz="3200" dirty="0">
              <a:latin typeface="FreesiaUPC" pitchFamily="34" charset="-34"/>
              <a:cs typeface="FreesiaUPC" pitchFamily="34" charset="-34"/>
            </a:endParaRPr>
          </a:p>
          <a:p>
            <a:pPr algn="ctr">
              <a:buNone/>
            </a:pPr>
            <a:r>
              <a:rPr lang="th-TH" sz="3200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“ในกรุงสยามนั้นถ้าใครป่วยไข้  ก็จะเริ่มให้ยืดเส้นยืดสาย</a:t>
            </a:r>
            <a:endParaRPr lang="en-US" sz="3200" dirty="0">
              <a:solidFill>
                <a:srgbClr val="FF0000"/>
              </a:solidFill>
              <a:latin typeface="FreesiaUPC" pitchFamily="34" charset="-34"/>
              <a:cs typeface="FreesiaUPC" pitchFamily="34" charset="-34"/>
            </a:endParaRPr>
          </a:p>
          <a:p>
            <a:pPr algn="ctr">
              <a:buNone/>
            </a:pPr>
            <a:r>
              <a:rPr lang="th-TH" sz="3200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โดยให้ผู้มีความชำนาญในทางนี้  ขึ้นไปแล้วใช้เท้าเหยียบ”</a:t>
            </a:r>
            <a:endParaRPr lang="en-US" sz="3200" dirty="0">
              <a:solidFill>
                <a:srgbClr val="FF0000"/>
              </a:solidFill>
              <a:latin typeface="FreesiaUPC" pitchFamily="34" charset="-34"/>
              <a:cs typeface="FreesiaUPC" pitchFamily="34" charset="-34"/>
            </a:endParaRPr>
          </a:p>
          <a:p>
            <a:pPr algn="ctr">
              <a:buNone/>
            </a:pPr>
            <a:endParaRPr lang="th-TH" sz="3200" dirty="0"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h-TH" sz="3600" b="1" dirty="0">
                <a:latin typeface="FreesiaUPC" pitchFamily="34" charset="-34"/>
                <a:cs typeface="FreesiaUPC" pitchFamily="34" charset="-34"/>
              </a:rPr>
              <a:t>สมัยกรุงรัตนโกสินทร์ ประมาณปี พ</a:t>
            </a:r>
            <a:r>
              <a:rPr lang="en-US" sz="3600" b="1" dirty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sz="3600" b="1" dirty="0">
                <a:latin typeface="FreesiaUPC" pitchFamily="34" charset="-34"/>
                <a:cs typeface="FreesiaUPC" pitchFamily="34" charset="-34"/>
              </a:rPr>
              <a:t>ศ</a:t>
            </a:r>
            <a:r>
              <a:rPr lang="en-US" sz="3600" b="1" dirty="0">
                <a:latin typeface="FreesiaUPC" pitchFamily="34" charset="-34"/>
                <a:cs typeface="FreesiaUPC" pitchFamily="34" charset="-34"/>
              </a:rPr>
              <a:t>. 2325-</a:t>
            </a:r>
            <a:r>
              <a:rPr lang="th-TH" sz="3600" b="1" dirty="0">
                <a:latin typeface="FreesiaUPC" pitchFamily="34" charset="-34"/>
                <a:cs typeface="FreesiaUPC" pitchFamily="34" charset="-34"/>
              </a:rPr>
              <a:t>ปัจจุบัน</a:t>
            </a:r>
            <a:endParaRPr lang="th-TH" sz="3600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928662" y="1928802"/>
            <a:ext cx="7572428" cy="4929198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รัชกาลที่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1</a:t>
            </a:r>
          </a:p>
          <a:p>
            <a:pPr algn="thaiDist">
              <a:buClr>
                <a:schemeClr val="tx1"/>
              </a:buClr>
              <a:buNone/>
            </a:pPr>
            <a:r>
              <a:rPr lang="th-TH" dirty="0">
                <a:latin typeface="FreesiaUPC" pitchFamily="34" charset="-34"/>
                <a:cs typeface="FreesiaUPC" pitchFamily="34" charset="-34"/>
              </a:rPr>
              <a:t>		ทรงดำริให้มีการรวบรวมสรรพวิชาต่างๆ ขึ้นมา โดยเฉพาะวิชาการแพทย์ โดยโปรดเกล้าให้ทำกา</a:t>
            </a:r>
            <a:r>
              <a:rPr lang="th-TH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รปฏิสังขรณ์ วัด</a:t>
            </a:r>
            <a:r>
              <a:rPr lang="th-TH" dirty="0" err="1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พระเช</a:t>
            </a:r>
            <a:r>
              <a:rPr lang="th-TH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ตุพน</a:t>
            </a:r>
            <a:r>
              <a:rPr lang="th-TH" dirty="0" err="1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วิมลมัง</a:t>
            </a:r>
            <a:r>
              <a:rPr lang="th-TH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คลาราม (วัดโพธิ์) 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ชำระตำราต่างๆ ไว้ตามศาลารายรอบๆวัด และยังสร้างภาพฤๅษีดัดตน จำนวนกี่ตนไม่ชัดเจนปั้นด้วยดิน</a:t>
            </a:r>
            <a:endParaRPr lang="en-US" dirty="0">
              <a:latin typeface="FreesiaUPC" pitchFamily="34" charset="-34"/>
              <a:cs typeface="FreesiaUPC" pitchFamily="34" charset="-34"/>
            </a:endParaRPr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รัชกาลที่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3</a:t>
            </a:r>
            <a:endParaRPr lang="en-US" sz="3200" dirty="0">
              <a:latin typeface="FreesiaUPC" pitchFamily="34" charset="-34"/>
              <a:cs typeface="FreesiaUPC" pitchFamily="34" charset="-34"/>
            </a:endParaRPr>
          </a:p>
          <a:p>
            <a:pPr algn="thaiDist">
              <a:buNone/>
            </a:pPr>
            <a:r>
              <a:rPr lang="th-TH" dirty="0">
                <a:latin typeface="FreesiaUPC" pitchFamily="34" charset="-34"/>
                <a:cs typeface="FreesiaUPC" pitchFamily="34" charset="-34"/>
              </a:rPr>
              <a:t>		ได้โปรดเกล้าให้</a:t>
            </a:r>
            <a:r>
              <a:rPr lang="th-TH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ปฏิสังขรณ์ (วัดโพธิ์) อีกครั้ง 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ทรงโปรดเกล้าฯ ให้รวบรวมสรรพวิชาไว้ที่วัดพระเชตุพนวิมลม</a:t>
            </a:r>
            <a:r>
              <a:rPr lang="th-TH" dirty="0" err="1">
                <a:latin typeface="FreesiaUPC" pitchFamily="34" charset="-34"/>
                <a:cs typeface="FreesiaUPC" pitchFamily="34" charset="-34"/>
              </a:rPr>
              <a:t>ังค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ลาราม (วัดโพธิ์) จนได้รับการยกย่อง </a:t>
            </a:r>
            <a:r>
              <a:rPr lang="th-TH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ว่าเป็นมหาวิทยาลัยแห่งแรกสำหรับราษฎร มีจารึกแผนภาพนวด </a:t>
            </a:r>
            <a:r>
              <a:rPr lang="en-US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60</a:t>
            </a:r>
            <a:r>
              <a:rPr lang="th-TH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ภาพ บนแผ่นศิราประดับบนผนังศาลาราย และรูปหล่อ (สังกะสีผสมดีบุก) </a:t>
            </a:r>
            <a:r>
              <a:rPr lang="th-TH" dirty="0" err="1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ฤาษี</a:t>
            </a:r>
            <a:r>
              <a:rPr lang="th-TH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ดัดตน </a:t>
            </a:r>
            <a:r>
              <a:rPr lang="en-US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80 </a:t>
            </a:r>
            <a:r>
              <a:rPr lang="th-TH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ท่า พร้อมคำโคลง</a:t>
            </a:r>
            <a:endParaRPr lang="en-US" dirty="0">
              <a:solidFill>
                <a:srgbClr val="FF0000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buNone/>
            </a:pPr>
            <a:endParaRPr lang="th-TH" sz="3200" dirty="0"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928662" y="2071678"/>
            <a:ext cx="7429552" cy="4786322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รัชกาลที่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4</a:t>
            </a:r>
          </a:p>
          <a:p>
            <a:pPr>
              <a:buClr>
                <a:schemeClr val="tx1"/>
              </a:buClr>
              <a:buNone/>
            </a:pPr>
            <a:r>
              <a:rPr lang="th-TH" sz="3000" dirty="0">
                <a:latin typeface="FreesiaUPC" pitchFamily="34" charset="-34"/>
                <a:cs typeface="FreesiaUPC" pitchFamily="34" charset="-34"/>
              </a:rPr>
              <a:t>		พบหลักฐานจากทำเนียบตำแหน่งข้าราชการ ฝ่ายพระราชวังบวรสถานมงคล (สมเด็จพระปิ่นเกล้าฯ) ว่ามีข้าราชการในกรมหมอนวด </a:t>
            </a:r>
            <a:endParaRPr lang="en-US" sz="3000" b="1" dirty="0">
              <a:latin typeface="FreesiaUPC" pitchFamily="34" charset="-34"/>
              <a:cs typeface="FreesiaUPC" pitchFamily="34" charset="-34"/>
            </a:endParaRPr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th-TH" sz="3200" b="1" dirty="0">
                <a:latin typeface="FreesiaUPC" pitchFamily="34" charset="-34"/>
                <a:cs typeface="FreesiaUPC" pitchFamily="34" charset="-34"/>
              </a:rPr>
              <a:t>รัชกาลที่ </a:t>
            </a:r>
            <a:r>
              <a:rPr lang="en-US" sz="3200" b="1" dirty="0">
                <a:latin typeface="FreesiaUPC" pitchFamily="34" charset="-34"/>
                <a:cs typeface="FreesiaUPC" pitchFamily="34" charset="-34"/>
              </a:rPr>
              <a:t>5</a:t>
            </a:r>
          </a:p>
          <a:p>
            <a:pPr lvl="0"/>
            <a:r>
              <a:rPr lang="th-TH" sz="3000" dirty="0">
                <a:latin typeface="FreesiaUPC" pitchFamily="34" charset="-34"/>
                <a:cs typeface="FreesiaUPC" pitchFamily="34" charset="-34"/>
              </a:rPr>
              <a:t>โปรดเกล้าฯ ให้ชำระคัมภีร์แพทย์ รวมทั้งคัมภีร์แผนนวด และฤๅษีดัดตน ปรากฏหลักฐานในหอพระ</a:t>
            </a:r>
            <a:r>
              <a:rPr lang="th-TH" sz="3000" dirty="0" err="1">
                <a:latin typeface="FreesiaUPC" pitchFamily="34" charset="-34"/>
                <a:cs typeface="FreesiaUPC" pitchFamily="34" charset="-34"/>
              </a:rPr>
              <a:t>สมุดว</a:t>
            </a:r>
            <a:r>
              <a:rPr lang="th-TH" sz="3000" dirty="0">
                <a:latin typeface="FreesiaUPC" pitchFamily="34" charset="-34"/>
                <a:cs typeface="FreesiaUPC" pitchFamily="34" charset="-34"/>
              </a:rPr>
              <a:t>ชิ</a:t>
            </a:r>
            <a:r>
              <a:rPr lang="th-TH" sz="3000" dirty="0" err="1">
                <a:latin typeface="FreesiaUPC" pitchFamily="34" charset="-34"/>
                <a:cs typeface="FreesiaUPC" pitchFamily="34" charset="-34"/>
              </a:rPr>
              <a:t>รญาณ</a:t>
            </a:r>
            <a:r>
              <a:rPr lang="th-TH" sz="3000" dirty="0">
                <a:latin typeface="FreesiaUPC" pitchFamily="34" charset="-34"/>
                <a:cs typeface="FreesiaUPC" pitchFamily="34" charset="-34"/>
              </a:rPr>
              <a:t> เป็นตำราแผนนวดฉบับหลวงพระราชทานในรัชกาลที่</a:t>
            </a:r>
            <a:r>
              <a:rPr lang="en-US" sz="3000" dirty="0">
                <a:latin typeface="FreesiaUPC" pitchFamily="34" charset="-34"/>
                <a:cs typeface="FreesiaUPC" pitchFamily="34" charset="-34"/>
              </a:rPr>
              <a:t> 5 </a:t>
            </a:r>
            <a:r>
              <a:rPr lang="th-TH" sz="3000" dirty="0">
                <a:latin typeface="FreesiaUPC" pitchFamily="34" charset="-34"/>
                <a:cs typeface="FreesiaUPC" pitchFamily="34" charset="-34"/>
              </a:rPr>
              <a:t>พ</a:t>
            </a:r>
            <a:r>
              <a:rPr lang="en-US" sz="3000" dirty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sz="3000" dirty="0">
                <a:latin typeface="FreesiaUPC" pitchFamily="34" charset="-34"/>
                <a:cs typeface="FreesiaUPC" pitchFamily="34" charset="-34"/>
              </a:rPr>
              <a:t>ศ</a:t>
            </a:r>
            <a:r>
              <a:rPr lang="en-US" sz="3000" dirty="0">
                <a:latin typeface="FreesiaUPC" pitchFamily="34" charset="-34"/>
                <a:cs typeface="FreesiaUPC" pitchFamily="34" charset="-34"/>
              </a:rPr>
              <a:t>. 2449</a:t>
            </a:r>
          </a:p>
          <a:p>
            <a:pPr lvl="0"/>
            <a:r>
              <a:rPr lang="th-TH" sz="3000" dirty="0">
                <a:latin typeface="FreesiaUPC" pitchFamily="34" charset="-34"/>
                <a:cs typeface="FreesiaUPC" pitchFamily="34" charset="-34"/>
              </a:rPr>
              <a:t>กรมพระยาดำรงราชานุภาพ ได้ตั้งโรงเรียนฝึกหัดแพทย์ขึ้น ชื่อโรงเรียนแพทยากร</a:t>
            </a:r>
            <a:endParaRPr lang="en-US" sz="3000" dirty="0">
              <a:latin typeface="FreesiaUPC" pitchFamily="34" charset="-34"/>
              <a:cs typeface="FreesiaUPC" pitchFamily="34" charset="-34"/>
            </a:endParaRPr>
          </a:p>
          <a:p>
            <a:pPr lvl="0"/>
            <a:r>
              <a:rPr lang="th-TH" sz="3000" dirty="0">
                <a:latin typeface="FreesiaUPC" pitchFamily="34" charset="-34"/>
                <a:cs typeface="FreesiaUPC" pitchFamily="34" charset="-34"/>
              </a:rPr>
              <a:t>มีการเขียนภาพจิตรกรรมฝาผนังฤๅษีดัดตน ที่ศาลาโถงของวัดมัชฌิมา</a:t>
            </a:r>
            <a:r>
              <a:rPr lang="th-TH" sz="3000" dirty="0" err="1">
                <a:latin typeface="FreesiaUPC" pitchFamily="34" charset="-34"/>
                <a:cs typeface="FreesiaUPC" pitchFamily="34" charset="-34"/>
              </a:rPr>
              <a:t>วาส</a:t>
            </a:r>
            <a:r>
              <a:rPr lang="th-TH" sz="3000" dirty="0">
                <a:latin typeface="FreesiaUPC" pitchFamily="34" charset="-34"/>
                <a:cs typeface="FreesiaUPC" pitchFamily="34" charset="-34"/>
              </a:rPr>
              <a:t> (วัดกลาง) จังหวัดสงขลา จำนวน </a:t>
            </a:r>
            <a:r>
              <a:rPr lang="en-US" sz="3000" dirty="0">
                <a:latin typeface="FreesiaUPC" pitchFamily="34" charset="-34"/>
                <a:cs typeface="FreesiaUPC" pitchFamily="34" charset="-34"/>
              </a:rPr>
              <a:t>40 </a:t>
            </a:r>
            <a:r>
              <a:rPr lang="th-TH" sz="3000" dirty="0">
                <a:latin typeface="FreesiaUPC" pitchFamily="34" charset="-34"/>
                <a:cs typeface="FreesiaUPC" pitchFamily="34" charset="-34"/>
              </a:rPr>
              <a:t>ท่า</a:t>
            </a:r>
            <a:endParaRPr lang="en-US" sz="3000" dirty="0">
              <a:latin typeface="FreesiaUPC" pitchFamily="34" charset="-34"/>
              <a:cs typeface="FreesiaUPC" pitchFamily="34" charset="-34"/>
            </a:endParaRPr>
          </a:p>
          <a:p>
            <a:pPr>
              <a:buClr>
                <a:schemeClr val="tx1"/>
              </a:buClr>
              <a:buNone/>
            </a:pPr>
            <a:endParaRPr lang="en-US" sz="3200" dirty="0">
              <a:latin typeface="FreesiaUPC" pitchFamily="34" charset="-34"/>
              <a:cs typeface="FreesiaUPC" pitchFamily="34" charset="-34"/>
            </a:endParaRPr>
          </a:p>
          <a:p>
            <a:pPr algn="ctr">
              <a:buNone/>
            </a:pPr>
            <a:endParaRPr lang="th-TH" sz="3200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h-TH" sz="3600" b="1" dirty="0">
                <a:latin typeface="FreesiaUPC" pitchFamily="34" charset="-34"/>
                <a:cs typeface="FreesiaUPC" pitchFamily="34" charset="-34"/>
              </a:rPr>
              <a:t>สมัยกรุงรัตนโกสินทร์ ประมาณปี พ</a:t>
            </a:r>
            <a:r>
              <a:rPr lang="en-US" sz="3600" b="1" dirty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sz="3600" b="1" dirty="0">
                <a:latin typeface="FreesiaUPC" pitchFamily="34" charset="-34"/>
                <a:cs typeface="FreesiaUPC" pitchFamily="34" charset="-34"/>
              </a:rPr>
              <a:t>ศ</a:t>
            </a:r>
            <a:r>
              <a:rPr lang="en-US" sz="3600" b="1" dirty="0">
                <a:latin typeface="FreesiaUPC" pitchFamily="34" charset="-34"/>
                <a:cs typeface="FreesiaUPC" pitchFamily="34" charset="-34"/>
              </a:rPr>
              <a:t>. 2325-</a:t>
            </a:r>
            <a:r>
              <a:rPr lang="th-TH" sz="3600" b="1" dirty="0">
                <a:latin typeface="FreesiaUPC" pitchFamily="34" charset="-34"/>
                <a:cs typeface="FreesiaUPC" pitchFamily="34" charset="-34"/>
              </a:rPr>
              <a:t>ปัจจุบัน</a:t>
            </a:r>
            <a:endParaRPr lang="th-TH" sz="3600" dirty="0"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ในเมือง">
  <a:themeElements>
    <a:clrScheme name="ในเมือง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ในเมือง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ในเมือง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266</TotalTime>
  <Words>2804</Words>
  <Application>Microsoft Office PowerPoint</Application>
  <PresentationFormat>นำเสนอทางหน้าจอ (4:3)</PresentationFormat>
  <Paragraphs>193</Paragraphs>
  <Slides>33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33</vt:i4>
      </vt:variant>
    </vt:vector>
  </HeadingPairs>
  <TitlesOfParts>
    <vt:vector size="41" baseType="lpstr">
      <vt:lpstr>Arial</vt:lpstr>
      <vt:lpstr>Courier New</vt:lpstr>
      <vt:lpstr>FreesiaUPC</vt:lpstr>
      <vt:lpstr>Georgia</vt:lpstr>
      <vt:lpstr>Trebuchet MS</vt:lpstr>
      <vt:lpstr>Wingdings</vt:lpstr>
      <vt:lpstr>Wingdings 2</vt:lpstr>
      <vt:lpstr>ในเมือง</vt:lpstr>
      <vt:lpstr>ประวัติ องค์ความรู้และการประยุกต์ใช้การนวดไทย</vt:lpstr>
      <vt:lpstr>รายวิชาการนวดไทย ในหลักสูตรการแพทย์แผนไทยบัณฑิต</vt:lpstr>
      <vt:lpstr>ความหมาย</vt:lpstr>
      <vt:lpstr>ประวัติการนวดไทย</vt:lpstr>
      <vt:lpstr>ประวัติการนวดไทย</vt:lpstr>
      <vt:lpstr>สมัยกรุงศรีอยุธยา ประมาณปี พ.ศ. 1998-2310</vt:lpstr>
      <vt:lpstr>สมัยกรุงศรีอยุธยา ประมาณปี พ.ศ. 1998-2310</vt:lpstr>
      <vt:lpstr>สมัยกรุงรัตนโกสินทร์ ประมาณปี พ.ศ. 2325-ปัจจุบัน</vt:lpstr>
      <vt:lpstr>สมัยกรุงรัตนโกสินทร์ ประมาณปี พ.ศ. 2325-ปัจจุบัน</vt:lpstr>
      <vt:lpstr>สมัยกรุงรัตนโกสินทร์ ประมาณปี พ.ศ. 2325-ปัจจุบัน</vt:lpstr>
      <vt:lpstr>สมัยกรุงรัตนโกสินทร์ ประมาณปี พ.ศ. 2325-ปัจจุบัน</vt:lpstr>
      <vt:lpstr>สมัยกรุงรัตนโกสินทร์ ประมาณปี พ.ศ. 2325-ปัจจุบัน</vt:lpstr>
      <vt:lpstr>สมัยกรุงรัตนโกสินทร์ ประมาณปี พ.ศ. 2325-ปัจจุบัน</vt:lpstr>
      <vt:lpstr>สมัยกรุงรัตนโกสินทร์ ประมาณปี พ.ศ. 2325-ปัจจุบัน</vt:lpstr>
      <vt:lpstr>พ.ร.บ. วิชาชีพการแพทย์แผนไทย พ.ศ. 2556</vt:lpstr>
      <vt:lpstr>การนวดแบบทั่วไป (แบบเชลยศักดิ์) </vt:lpstr>
      <vt:lpstr>การนวดแบบราชสำนัก </vt:lpstr>
      <vt:lpstr>งานนำเสนอ PowerPoint</vt:lpstr>
      <vt:lpstr>ความรู้พื้นฐานการนวดไทยแบบราชสำนัก</vt:lpstr>
      <vt:lpstr>ศีลธรรมจรรยาบรรณ</vt:lpstr>
      <vt:lpstr>ศีลธรรมจรรยาบรรณ</vt:lpstr>
      <vt:lpstr>มรรยาทของผู้นวด</vt:lpstr>
      <vt:lpstr>ความรู้ความสามารถในการนวด</vt:lpstr>
      <vt:lpstr>ยกกระดาน</vt:lpstr>
      <vt:lpstr>ทัศนคติต่อการนวด</vt:lpstr>
      <vt:lpstr>ความรู้ในการทำการนวดไทย(แบบราชสำนัก)</vt:lpstr>
      <vt:lpstr>ความรู้ในการทำการนวดไทย(แบบราชสำนัก)</vt:lpstr>
      <vt:lpstr>ข้อห้ามในการนวด</vt:lpstr>
      <vt:lpstr>ข้อควรระวังในการนวด</vt:lpstr>
      <vt:lpstr>ประโยชน์ของการนวด</vt:lpstr>
      <vt:lpstr>การนวดรักษา</vt:lpstr>
      <vt:lpstr>ขั้นตอนการนวดรักษา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ประวัติ องค์ความรู้และการประยุกต์ใช้การนวดไทย</dc:title>
  <dc:creator>Administrator</dc:creator>
  <cp:lastModifiedBy>KITI RUJI.</cp:lastModifiedBy>
  <cp:revision>42</cp:revision>
  <dcterms:created xsi:type="dcterms:W3CDTF">2014-11-28T04:11:13Z</dcterms:created>
  <dcterms:modified xsi:type="dcterms:W3CDTF">2020-04-02T03:51:52Z</dcterms:modified>
</cp:coreProperties>
</file>